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sldIdLst>
    <p:sldId id="261" r:id="rId2"/>
    <p:sldId id="262" r:id="rId3"/>
    <p:sldId id="280" r:id="rId4"/>
    <p:sldId id="281" r:id="rId5"/>
    <p:sldId id="282" r:id="rId6"/>
    <p:sldId id="277" r:id="rId7"/>
    <p:sldId id="295" r:id="rId8"/>
    <p:sldId id="296" r:id="rId9"/>
    <p:sldId id="298" r:id="rId10"/>
    <p:sldId id="300" r:id="rId11"/>
    <p:sldId id="297" r:id="rId12"/>
    <p:sldId id="308" r:id="rId13"/>
    <p:sldId id="310" r:id="rId14"/>
    <p:sldId id="311" r:id="rId15"/>
    <p:sldId id="302" r:id="rId16"/>
    <p:sldId id="303" r:id="rId17"/>
    <p:sldId id="313" r:id="rId18"/>
    <p:sldId id="305" r:id="rId19"/>
    <p:sldId id="306" r:id="rId20"/>
    <p:sldId id="285" r:id="rId21"/>
    <p:sldId id="307" r:id="rId22"/>
    <p:sldId id="314" r:id="rId23"/>
    <p:sldId id="315" r:id="rId24"/>
    <p:sldId id="316" r:id="rId25"/>
    <p:sldId id="317" r:id="rId26"/>
    <p:sldId id="301" r:id="rId27"/>
    <p:sldId id="318" r:id="rId28"/>
    <p:sldId id="266" r:id="rId29"/>
    <p:sldId id="319" r:id="rId30"/>
    <p:sldId id="271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21" autoAdjust="0"/>
  </p:normalViewPr>
  <p:slideViewPr>
    <p:cSldViewPr>
      <p:cViewPr>
        <p:scale>
          <a:sx n="50" d="100"/>
          <a:sy n="50" d="100"/>
        </p:scale>
        <p:origin x="-56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BE\DIYERLERI\Anketlerimiz\Tez%20asamasindaki%20ogrencilerin%20durumu\ANKET_FBE%20Tez%20Asamasindaki%20Ogrencilerin%20Durumu_Kasim%20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al__ma_Sayfas_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Lisansüstü programlara kayıt yaptıran öğrencilerin lisans eğitimlerini tamamladıkları üniversite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957820048259171"/>
          <c:y val="0.13157588717248755"/>
          <c:w val="0.6603919213349283"/>
          <c:h val="0.79101879400457331"/>
        </c:manualLayout>
      </c:layout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55656423756625"/>
                  <c:y val="-5.4820143884892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Ege Üniversitesi</a:t>
                    </a:r>
                    <a:r>
                      <a:rPr lang="tr-TR" sz="1400" b="1"/>
                      <a:t> </a:t>
                    </a:r>
                    <a:r>
                      <a:rPr lang="en-US" sz="1400" b="1"/>
                      <a:t>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Hacettepe</a:t>
                    </a:r>
                    <a:endParaRPr lang="tr-TR" sz="1400" b="1"/>
                  </a:p>
                  <a:p>
                    <a:r>
                      <a:rPr lang="en-US" sz="1400" b="1"/>
                      <a:t>Üniversitesi
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/>
                      <a:t>Marmara</a:t>
                    </a:r>
                    <a:endParaRPr lang="tr-TR" sz="1400" b="1"/>
                  </a:p>
                  <a:p>
                    <a:r>
                      <a:rPr lang="en-US" sz="1400" b="1"/>
                      <a:t>Üniversitesi
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0668615906669893"/>
                  <c:y val="0.24889008058933626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'4. soru'!$A$72:$H$72</c:f>
              <c:strCache>
                <c:ptCount val="8"/>
                <c:pt idx="0">
                  <c:v>Sakarya Üniversitesi</c:v>
                </c:pt>
                <c:pt idx="1">
                  <c:v>Kocaeli Üniversitesi</c:v>
                </c:pt>
                <c:pt idx="2">
                  <c:v>Yıldız Teknik Üniversitesi</c:v>
                </c:pt>
                <c:pt idx="3">
                  <c:v>Ege Üniversitesi</c:v>
                </c:pt>
                <c:pt idx="4">
                  <c:v>Hacettepe Üniversitesi</c:v>
                </c:pt>
                <c:pt idx="5">
                  <c:v>Celal Bayar Üniversitesi</c:v>
                </c:pt>
                <c:pt idx="6">
                  <c:v>Marmara Üniversitesi</c:v>
                </c:pt>
                <c:pt idx="7">
                  <c:v>Diğer (26 farklı üniversite) </c:v>
                </c:pt>
              </c:strCache>
            </c:strRef>
          </c:cat>
          <c:val>
            <c:numRef>
              <c:f>'4. soru'!$A$73:$H$73</c:f>
              <c:numCache>
                <c:formatCode>0</c:formatCode>
                <c:ptCount val="8"/>
                <c:pt idx="0">
                  <c:v>57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'Anket Yapılacak öğrenciler list'!$J$2:$N$2</c:f>
              <c:strCache>
                <c:ptCount val="5"/>
                <c:pt idx="0">
                  <c:v>Ailevi ve Kişisel Sebepler (Askerlik /Sağlık gb.)</c:v>
                </c:pt>
                <c:pt idx="1">
                  <c:v>Yabancı Dil Yetersizliği</c:v>
                </c:pt>
                <c:pt idx="2">
                  <c:v>Tespit edilen tez konusunun danışman tarafından kabul görmemesi</c:v>
                </c:pt>
                <c:pt idx="3">
                  <c:v>Danışman öğretim üyesi ile iletişim kurulamaması</c:v>
                </c:pt>
                <c:pt idx="4">
                  <c:v>Diğer (Belirtiniz):……</c:v>
                </c:pt>
              </c:strCache>
            </c:strRef>
          </c:cat>
          <c:val>
            <c:numRef>
              <c:f>'Anket Yapılacak öğrenciler list'!$J$559:$N$559</c:f>
              <c:numCache>
                <c:formatCode>0.0</c:formatCode>
                <c:ptCount val="5"/>
                <c:pt idx="0">
                  <c:v>19.417475728155338</c:v>
                </c:pt>
                <c:pt idx="1">
                  <c:v>19.417475728155338</c:v>
                </c:pt>
                <c:pt idx="2">
                  <c:v>0.97087378640776689</c:v>
                </c:pt>
                <c:pt idx="3">
                  <c:v>7.7669902912621351</c:v>
                </c:pt>
                <c:pt idx="4">
                  <c:v>52.427184466019419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687808"/>
        <c:axId val="89763200"/>
      </c:barChart>
      <c:catAx>
        <c:axId val="5368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89763200"/>
        <c:crosses val="autoZero"/>
        <c:auto val="1"/>
        <c:lblAlgn val="ctr"/>
        <c:lblOffset val="100"/>
        <c:noMultiLvlLbl val="0"/>
      </c:catAx>
      <c:valAx>
        <c:axId val="89763200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53687808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 dirty="0"/>
              <a:t>Doktora </a:t>
            </a:r>
            <a:r>
              <a:rPr lang="tr-TR" dirty="0" smtClean="0"/>
              <a:t>programına kayıt yaptıran öğrencilerin yüksek lisansı tamamladıkları </a:t>
            </a:r>
            <a:r>
              <a:rPr lang="tr-TR" dirty="0" smtClean="0"/>
              <a:t>üniversite</a:t>
            </a:r>
            <a:endParaRPr lang="tr-TR" dirty="0"/>
          </a:p>
        </c:rich>
      </c:tx>
      <c:layout>
        <c:manualLayout>
          <c:xMode val="edge"/>
          <c:yMode val="edge"/>
          <c:x val="0.1139549746044988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44476714327339"/>
          <c:y val="0.17674024025984045"/>
          <c:w val="0.65911059672614991"/>
          <c:h val="0.74627152827141319"/>
        </c:manualLayout>
      </c:layout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'4. soru'!$A$1:$L$1</c:f>
              <c:strCache>
                <c:ptCount val="12"/>
                <c:pt idx="0">
                  <c:v>Sakarya Üniversitesi</c:v>
                </c:pt>
                <c:pt idx="1">
                  <c:v>University of Texas</c:v>
                </c:pt>
                <c:pt idx="2">
                  <c:v>Dokuz Eylül Üniversitesi</c:v>
                </c:pt>
                <c:pt idx="3">
                  <c:v>Kahramanmaraş Sütçü İmam Üniversitesi</c:v>
                </c:pt>
                <c:pt idx="4">
                  <c:v>Marmara Üniversitesi</c:v>
                </c:pt>
                <c:pt idx="5">
                  <c:v>Süleyman Demirel Üniversitesi</c:v>
                </c:pt>
                <c:pt idx="6">
                  <c:v>İstanbul Teknik Üniversitesi</c:v>
                </c:pt>
                <c:pt idx="7">
                  <c:v>ODTÜ</c:v>
                </c:pt>
                <c:pt idx="8">
                  <c:v>Bozok Üniversitesi</c:v>
                </c:pt>
                <c:pt idx="9">
                  <c:v>Essex Üniversitesi</c:v>
                </c:pt>
                <c:pt idx="10">
                  <c:v>Bülent Ecevit Üniversitesi</c:v>
                </c:pt>
                <c:pt idx="11">
                  <c:v>Yıldız Teknik Üniversitesi</c:v>
                </c:pt>
              </c:strCache>
            </c:strRef>
          </c:cat>
          <c:val>
            <c:numRef>
              <c:f>'4. soru'!$A$2:$L$2</c:f>
              <c:numCache>
                <c:formatCode>General</c:formatCode>
                <c:ptCount val="12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tr-TR" sz="2400">
                <a:solidFill>
                  <a:srgbClr val="FF0000"/>
                </a:solidFill>
              </a:rPr>
              <a:t>Başvuru yaptığınız programı ilk nereden duydunuz?</a:t>
            </a:r>
            <a:endParaRPr lang="en-US" sz="24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809310693482996"/>
          <c:y val="1.173057185614131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63504530320082"/>
          <c:y val="8.9194072144594377E-2"/>
          <c:w val="0.7456820735328108"/>
          <c:h val="0.812513636369720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'6. soru bar grafik'!$C$10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002065929475883E-3"/>
                  <c:y val="-4.249862465080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169076917722983E-3"/>
                  <c:y val="-8.4998922475815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336087905968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169076917722462E-3"/>
                  <c:y val="-8.4997249301617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33608790596852E-2"/>
                  <c:y val="-1.48745186277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916796140504518E-3"/>
                  <c:y val="-4.2498624650808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'6. soru bar grafik'!$B$11:$B$16</c:f>
              <c:strCache>
                <c:ptCount val="6"/>
                <c:pt idx="0">
                  <c:v>Diğer</c:v>
                </c:pt>
                <c:pt idx="1">
                  <c:v>Televizyon</c:v>
                </c:pt>
                <c:pt idx="2">
                  <c:v>Basılı medya (gazete) ve afiş-duyuru</c:v>
                </c:pt>
                <c:pt idx="3">
                  <c:v>Bilimsel yayınlar</c:v>
                </c:pt>
                <c:pt idx="4">
                  <c:v>Arkadaş tavsiyesi</c:v>
                </c:pt>
                <c:pt idx="5">
                  <c:v>İnternet</c:v>
                </c:pt>
              </c:strCache>
            </c:strRef>
          </c:cat>
          <c:val>
            <c:numRef>
              <c:f>'6. soru bar grafik'!$C$11:$C$16</c:f>
              <c:numCache>
                <c:formatCode>0.00</c:formatCode>
                <c:ptCount val="6"/>
                <c:pt idx="0">
                  <c:v>15.533980582524272</c:v>
                </c:pt>
                <c:pt idx="1">
                  <c:v>1.941747572815534</c:v>
                </c:pt>
                <c:pt idx="2">
                  <c:v>4.8543689320388346</c:v>
                </c:pt>
                <c:pt idx="3">
                  <c:v>20.388349514563107</c:v>
                </c:pt>
                <c:pt idx="4">
                  <c:v>31.067961165048544</c:v>
                </c:pt>
                <c:pt idx="5">
                  <c:v>61.165048543689323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507968"/>
        <c:axId val="99746944"/>
        <c:axId val="0"/>
      </c:bar3DChart>
      <c:catAx>
        <c:axId val="555079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/>
          <a:lstStyle/>
          <a:p>
            <a:pPr>
              <a:defRPr sz="1400" b="1"/>
            </a:pPr>
            <a:endParaRPr lang="en-US"/>
          </a:p>
        </c:txPr>
        <c:crossAx val="99746944"/>
        <c:crosses val="autoZero"/>
        <c:auto val="1"/>
        <c:lblAlgn val="ctr"/>
        <c:lblOffset val="100"/>
        <c:noMultiLvlLbl val="0"/>
      </c:catAx>
      <c:valAx>
        <c:axId val="9974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5507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'6. soru bar grafik'!$M$7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D1282E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'6. soru bar grafik'!$L$8:$L$10</c:f>
              <c:strCache>
                <c:ptCount val="3"/>
                <c:pt idx="0">
                  <c:v>duyuru e-postası</c:v>
                </c:pt>
                <c:pt idx="1">
                  <c:v>arama motoru</c:v>
                </c:pt>
                <c:pt idx="2">
                  <c:v>sosyal medya</c:v>
                </c:pt>
              </c:strCache>
            </c:strRef>
          </c:cat>
          <c:val>
            <c:numRef>
              <c:f>'6. soru bar grafik'!$M$8:$M$10</c:f>
              <c:numCache>
                <c:formatCode>General</c:formatCode>
                <c:ptCount val="3"/>
                <c:pt idx="0">
                  <c:v>0</c:v>
                </c:pt>
                <c:pt idx="1">
                  <c:v>31.25</c:v>
                </c:pt>
                <c:pt idx="2">
                  <c:v>68.75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924992"/>
        <c:axId val="99750400"/>
        <c:axId val="0"/>
      </c:bar3DChart>
      <c:catAx>
        <c:axId val="59924992"/>
        <c:scaling>
          <c:orientation val="minMax"/>
        </c:scaling>
        <c:delete val="0"/>
        <c:axPos val="l"/>
        <c:majorTickMark val="out"/>
        <c:minorTickMark val="none"/>
        <c:tickLblPos val="nextTo"/>
        <c:crossAx val="99750400"/>
        <c:crosses val="autoZero"/>
        <c:auto val="1"/>
        <c:lblAlgn val="ctr"/>
        <c:lblOffset val="100"/>
        <c:noMultiLvlLbl val="0"/>
      </c:catAx>
      <c:valAx>
        <c:axId val="9975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992499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7A7A7A">
            <a:tint val="66000"/>
            <a:satMod val="160000"/>
          </a:srgbClr>
        </a:gs>
        <a:gs pos="50000">
          <a:srgbClr val="7A7A7A">
            <a:tint val="44500"/>
            <a:satMod val="160000"/>
          </a:srgbClr>
        </a:gs>
        <a:gs pos="100000">
          <a:srgbClr val="7A7A7A">
            <a:tint val="23500"/>
            <a:satMod val="160000"/>
          </a:srgbClr>
        </a:gs>
      </a:gsLst>
      <a:lin ang="5400000" scaled="0"/>
    </a:gra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i="0">
                <a:solidFill>
                  <a:srgbClr val="FF0000"/>
                </a:solidFill>
              </a:defRPr>
            </a:pPr>
            <a:r>
              <a:rPr lang="tr-TR" sz="2400" i="0">
                <a:solidFill>
                  <a:srgbClr val="FF0000"/>
                </a:solidFill>
              </a:rPr>
              <a:t>Tercih Nedenleri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5.621648037026741E-3"/>
                  <c:y val="-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162360277700562E-3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2706004628332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324720555401123E-3"/>
                  <c:y val="-1.8518518518519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4324720555401123E-3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59421439460708E-2"/>
                  <c:y val="-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056387343058636E-2"/>
                  <c:y val="-9.9225721784777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'7. soru bar grafik'!$C$18:$C$24</c:f>
              <c:strCache>
                <c:ptCount val="7"/>
                <c:pt idx="0">
                  <c:v>Diğer</c:v>
                </c:pt>
                <c:pt idx="1">
                  <c:v>Öğrencilerine sağladığı yurtdışı olanakları</c:v>
                </c:pt>
                <c:pt idx="2">
                  <c:v>İngilizce ön şartının aranmaması</c:v>
                </c:pt>
                <c:pt idx="3">
                  <c:v>Tavsiye üzerine</c:v>
                </c:pt>
                <c:pt idx="4">
                  <c:v>Bilimsel Yayınların Fazlalığı</c:v>
                </c:pt>
                <c:pt idx="5">
                  <c:v>Üniversitenin ulusal/uluslararası tanınırlığı</c:v>
                </c:pt>
                <c:pt idx="6">
                  <c:v>Şehrin coğrafi konumu </c:v>
                </c:pt>
              </c:strCache>
            </c:strRef>
          </c:cat>
          <c:val>
            <c:numRef>
              <c:f>'7. soru bar grafik'!$D$18:$D$24</c:f>
              <c:numCache>
                <c:formatCode>0.00</c:formatCode>
                <c:ptCount val="7"/>
                <c:pt idx="0">
                  <c:v>12.621359223300971</c:v>
                </c:pt>
                <c:pt idx="1">
                  <c:v>12.621359223300971</c:v>
                </c:pt>
                <c:pt idx="2">
                  <c:v>15.533980582524272</c:v>
                </c:pt>
                <c:pt idx="3">
                  <c:v>18.446601941747574</c:v>
                </c:pt>
                <c:pt idx="4">
                  <c:v>18.446601941747574</c:v>
                </c:pt>
                <c:pt idx="5">
                  <c:v>44.660194174757279</c:v>
                </c:pt>
                <c:pt idx="6">
                  <c:v>51.456310679611647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087808"/>
        <c:axId val="59703872"/>
        <c:axId val="0"/>
      </c:bar3DChart>
      <c:catAx>
        <c:axId val="60087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9703872"/>
        <c:crosses val="autoZero"/>
        <c:auto val="1"/>
        <c:lblAlgn val="ctr"/>
        <c:lblOffset val="100"/>
        <c:noMultiLvlLbl val="0"/>
      </c:catAx>
      <c:valAx>
        <c:axId val="59703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0087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4235762144053602"/>
                  <c:y val="-0.18855754324569077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Soru4!$A$10:$A$13</c:f>
              <c:strCache>
                <c:ptCount val="4"/>
                <c:pt idx="0">
                  <c:v>Evet, biliyorum ve etkin olarak kullanıyorum</c:v>
                </c:pt>
                <c:pt idx="1">
                  <c:v>Evet, biliyorum ancak bazen kullanıyorum</c:v>
                </c:pt>
                <c:pt idx="2">
                  <c:v>Evet, biliyorum ancak kullanmıyorum/kullanamıyorum</c:v>
                </c:pt>
                <c:pt idx="3">
                  <c:v>Hayır, bilmiyorum ve dolayısıyla kullanmıyorum</c:v>
                </c:pt>
              </c:strCache>
            </c:strRef>
          </c:cat>
          <c:val>
            <c:numRef>
              <c:f>Soru4!$B$10:$B$13</c:f>
              <c:numCache>
                <c:formatCode>0.00</c:formatCode>
                <c:ptCount val="4"/>
                <c:pt idx="0">
                  <c:v>59.653465346534652</c:v>
                </c:pt>
                <c:pt idx="1">
                  <c:v>26.716738197424892</c:v>
                </c:pt>
                <c:pt idx="2">
                  <c:v>5.6866952789699567</c:v>
                </c:pt>
                <c:pt idx="3">
                  <c:v>2.5751072961373391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Soru6!$A$11:$A$15</c:f>
              <c:strCache>
                <c:ptCount val="5"/>
                <c:pt idx="0">
                  <c:v>Dersin bütün haftalarına tam ve eksiksiz katıldım</c:v>
                </c:pt>
                <c:pt idx="1">
                  <c:v>Derse büyük oranda katıldım</c:v>
                </c:pt>
                <c:pt idx="2">
                  <c:v>Derse %50 oranında devam ettim</c:v>
                </c:pt>
                <c:pt idx="3">
                  <c:v>Dersin çok az bir bölümüne devam ettim</c:v>
                </c:pt>
                <c:pt idx="4">
                  <c:v>Derse hiç devam etmedim</c:v>
                </c:pt>
              </c:strCache>
            </c:strRef>
          </c:cat>
          <c:val>
            <c:numRef>
              <c:f>Soru6!$B$11:$B$15</c:f>
              <c:numCache>
                <c:formatCode>0.00</c:formatCode>
                <c:ptCount val="5"/>
                <c:pt idx="0">
                  <c:v>36.341161928306555</c:v>
                </c:pt>
                <c:pt idx="1">
                  <c:v>47.466007416563656</c:v>
                </c:pt>
                <c:pt idx="2">
                  <c:v>7.9110012360939432</c:v>
                </c:pt>
                <c:pt idx="3">
                  <c:v>6.9221260815822001</c:v>
                </c:pt>
                <c:pt idx="4">
                  <c:v>1.3597033374536465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Soru7!$A$10:$A$14</c:f>
              <c:strCache>
                <c:ptCount val="5"/>
                <c:pt idx="0">
                  <c:v>Evet, kesinlikle öneririm.</c:v>
                </c:pt>
                <c:pt idx="1">
                  <c:v>Evet öneririm</c:v>
                </c:pt>
                <c:pt idx="2">
                  <c:v>Kararsızım</c:v>
                </c:pt>
                <c:pt idx="3">
                  <c:v>Hayır, önermem.</c:v>
                </c:pt>
                <c:pt idx="4">
                  <c:v>Hayır, kesinlikle önermem.</c:v>
                </c:pt>
              </c:strCache>
            </c:strRef>
          </c:cat>
          <c:val>
            <c:numRef>
              <c:f>Soru7!$B$10:$B$14</c:f>
              <c:numCache>
                <c:formatCode>0.00</c:formatCode>
                <c:ptCount val="5"/>
                <c:pt idx="0">
                  <c:v>49.874055415617129</c:v>
                </c:pt>
                <c:pt idx="1">
                  <c:v>41.687657430730482</c:v>
                </c:pt>
                <c:pt idx="2">
                  <c:v>3.1486146095717884</c:v>
                </c:pt>
                <c:pt idx="3">
                  <c:v>4.1561712846347607</c:v>
                </c:pt>
                <c:pt idx="4">
                  <c:v>1.1335012594458438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902820022093981"/>
                  <c:y val="0.2365273156989367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Soru8!$A$11:$A$14</c:f>
              <c:strCache>
                <c:ptCount val="4"/>
                <c:pt idx="0">
                  <c:v>Ders içerik ve işleyiş olarak lisansüstü düzeyde bilgi/veri sunmamaktadır</c:v>
                </c:pt>
                <c:pt idx="1">
                  <c:v>Ders, çok ileri düzeyde bilgi/veri sunmaktadır</c:v>
                </c:pt>
                <c:pt idx="2">
                  <c:v>Ders etkili ve verimli işlenmemektedir</c:v>
                </c:pt>
                <c:pt idx="3">
                  <c:v>Ders, ders planına uygun olarak işlenememektedir</c:v>
                </c:pt>
              </c:strCache>
            </c:strRef>
          </c:cat>
          <c:val>
            <c:numRef>
              <c:f>Soru8!$B$11:$B$14</c:f>
              <c:numCache>
                <c:formatCode>0.00</c:formatCode>
                <c:ptCount val="4"/>
                <c:pt idx="0">
                  <c:v>29.411764705882351</c:v>
                </c:pt>
                <c:pt idx="1">
                  <c:v>29.411764705882351</c:v>
                </c:pt>
                <c:pt idx="2">
                  <c:v>36.764705882352942</c:v>
                </c:pt>
                <c:pt idx="3">
                  <c:v>4.4117647058823533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0.80734</cdr:x>
      <cdr:y>0.63736</cdr:y>
    </cdr:from>
    <cdr:to>
      <cdr:x>0.98165</cdr:x>
      <cdr:y>0.68433</cdr:y>
    </cdr:to>
    <cdr:sp macro="" textlink="">
      <cdr:nvSpPr>
        <cdr:cNvPr id="2" name="Metin kutusu 7"/>
        <cdr:cNvSpPr txBox="1"/>
      </cdr:nvSpPr>
      <cdr:spPr>
        <a:xfrm xmlns:a="http://schemas.openxmlformats.org/drawingml/2006/main">
          <a:off x="6336704" y="4176464"/>
          <a:ext cx="1368152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400" b="1" dirty="0" smtClean="0">
              <a:solidFill>
                <a:schemeClr val="tx1"/>
              </a:solidFill>
            </a:rPr>
            <a:t>(%51)</a:t>
          </a:r>
          <a:endParaRPr lang="tr-TR" sz="1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0.93587</cdr:x>
      <cdr:y>0.18843</cdr:y>
    </cdr:from>
    <cdr:to>
      <cdr:x>0.98804</cdr:x>
      <cdr:y>0.22575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6560820" y="769620"/>
          <a:ext cx="36576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06C9-0C0D-46AD-BFBC-C3C9C9141660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2900-792E-47B0-B86B-76E045D308C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0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5A72-332A-48F7-AAE1-3BAD0141D8E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ED58-FB64-46F1-B8AB-D548745EA01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6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04D1-6B99-47AC-9991-AA11420B936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1A90-FFA8-449C-96BA-2841C67FE99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6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D17F-9922-426E-98C8-379ECE320CB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B0D5-545E-46D0-AC89-BAF43A95865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7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7E46-EC83-4F77-973D-A4A88371D706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467B-21E6-4CD7-87CD-FF6DACA0815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B7A5C-2140-4E27-8D42-A09ECF4B7A6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FA9D-00EB-494E-B625-B2C895D25BB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7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A35D-BEC5-443F-A7EC-89DDB75D617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77D42-C04B-4EE4-A00D-4FAB347DF6F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C690-999E-4BF9-80D7-505813D4D83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A8D9-185E-4195-9746-25D56D13101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1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4202-D811-4B3F-A2E2-1393CCCEB52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4602-B4BF-4D99-B8CB-6ED9454D15F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5A16-881B-444C-A9A1-E02C94E1CB7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3B1-E5B9-481B-866C-C965FC3D2DE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4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286D-CBE8-4521-8C88-62623AD435D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2B28-5E09-4DA1-B7AB-26473AD5CAF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1AE46-700C-43BA-A1ED-21DD44CAA6E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14.10.2015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D7B04-0894-4E37-B918-E3201AEF852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amer.sakarya.edu.tr/" TargetMode="External"/><Relationship Id="rId2" Type="http://schemas.openxmlformats.org/officeDocument/2006/relationships/hyperlink" Target="http://www.baum.sakarya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zem.sakarya.edu.tr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be2.sakarya.edu.tr/sunumduyu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al__ma_Sayfas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saulogo_yatay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512168" cy="38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şlık 1"/>
          <p:cNvSpPr>
            <a:spLocks noGrp="1"/>
          </p:cNvSpPr>
          <p:nvPr>
            <p:ph type="ctrTitle"/>
          </p:nvPr>
        </p:nvSpPr>
        <p:spPr>
          <a:xfrm>
            <a:off x="2463080" y="3687167"/>
            <a:ext cx="62133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b="1" dirty="0" smtClean="0">
                <a:solidFill>
                  <a:schemeClr val="bg1"/>
                </a:solidFill>
              </a:rPr>
              <a:t>Fen </a:t>
            </a:r>
            <a:r>
              <a:rPr lang="tr-TR" sz="4000" b="1" dirty="0">
                <a:solidFill>
                  <a:schemeClr val="bg1"/>
                </a:solidFill>
              </a:rPr>
              <a:t>Bilimleri Enstitüsü </a:t>
            </a:r>
            <a:r>
              <a:rPr lang="tr-TR" sz="4800" b="1" dirty="0" smtClean="0">
                <a:solidFill>
                  <a:schemeClr val="bg1"/>
                </a:solidFill>
              </a:rPr>
              <a:t/>
            </a:r>
            <a:br>
              <a:rPr lang="tr-TR" sz="4800" b="1" dirty="0" smtClean="0">
                <a:solidFill>
                  <a:schemeClr val="bg1"/>
                </a:solidFill>
              </a:rPr>
            </a:br>
            <a:r>
              <a:rPr lang="tr-TR" sz="4800" b="1" dirty="0" smtClean="0">
                <a:solidFill>
                  <a:schemeClr val="bg1"/>
                </a:solidFill>
              </a:rPr>
              <a:t>Akademik Kurul Toplantısı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8" name="TextBox 6"/>
          <p:cNvSpPr txBox="1">
            <a:spLocks/>
          </p:cNvSpPr>
          <p:nvPr/>
        </p:nvSpPr>
        <p:spPr bwMode="auto">
          <a:xfrm>
            <a:off x="0" y="650559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800" dirty="0" smtClean="0">
                <a:solidFill>
                  <a:schemeClr val="bg1"/>
                </a:solidFill>
              </a:rPr>
              <a:t>14.10.2015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1100"/>
            <a:ext cx="6067521" cy="306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" y="332656"/>
            <a:ext cx="8954766" cy="617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4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1884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9" y="3356992"/>
            <a:ext cx="90178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/>
          <a:lstStyle/>
          <a:p>
            <a:r>
              <a:rPr lang="tr-TR" dirty="0" smtClean="0"/>
              <a:t>Açık Canlı Ders Uygulaması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813"/>
            <a:ext cx="810577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" y="116632"/>
            <a:ext cx="876935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3" y="3768965"/>
            <a:ext cx="88296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64" y="18297"/>
            <a:ext cx="2844576" cy="376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/>
          <a:lstStyle/>
          <a:p>
            <a:r>
              <a:rPr lang="tr-TR" sz="4000" dirty="0" smtClean="0"/>
              <a:t>Enstitümüz Tercih Edilme Nedenleri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5400" dirty="0" smtClean="0"/>
              <a:t>Yeni Gelen Anket Sonuçları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832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319932"/>
              </p:ext>
            </p:extLst>
          </p:nvPr>
        </p:nvGraphicFramePr>
        <p:xfrm>
          <a:off x="539552" y="116632"/>
          <a:ext cx="7848871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4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531972"/>
              </p:ext>
            </p:extLst>
          </p:nvPr>
        </p:nvGraphicFramePr>
        <p:xfrm>
          <a:off x="827584" y="116632"/>
          <a:ext cx="7632848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2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262276"/>
              </p:ext>
            </p:extLst>
          </p:nvPr>
        </p:nvGraphicFramePr>
        <p:xfrm>
          <a:off x="0" y="188640"/>
          <a:ext cx="8964488" cy="649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1"/>
          <p:cNvSpPr txBox="1"/>
          <p:nvPr/>
        </p:nvSpPr>
        <p:spPr>
          <a:xfrm>
            <a:off x="5652120" y="2276872"/>
            <a:ext cx="1368152" cy="28803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>
                <a:solidFill>
                  <a:srgbClr val="000000"/>
                </a:solidFill>
              </a:rPr>
              <a:t>(%29,27)</a:t>
            </a:r>
            <a:endParaRPr lang="tr-TR" sz="1000" b="1" dirty="0">
              <a:solidFill>
                <a:srgbClr val="000000"/>
              </a:solidFill>
            </a:endParaRPr>
          </a:p>
        </p:txBody>
      </p:sp>
      <p:sp>
        <p:nvSpPr>
          <p:cNvPr id="6" name="Metin kutusu 1"/>
          <p:cNvSpPr txBox="1"/>
          <p:nvPr/>
        </p:nvSpPr>
        <p:spPr>
          <a:xfrm>
            <a:off x="4760652" y="3140968"/>
            <a:ext cx="1296144" cy="216024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>
                <a:solidFill>
                  <a:srgbClr val="000000"/>
                </a:solidFill>
              </a:rPr>
              <a:t>(%17,07)</a:t>
            </a:r>
            <a:endParaRPr lang="tr-TR" sz="1000" b="1" dirty="0">
              <a:solidFill>
                <a:srgbClr val="000000"/>
              </a:solidFill>
            </a:endParaRPr>
          </a:p>
        </p:txBody>
      </p:sp>
      <p:sp>
        <p:nvSpPr>
          <p:cNvPr id="7" name="Metin kutusu 1"/>
          <p:cNvSpPr txBox="1"/>
          <p:nvPr/>
        </p:nvSpPr>
        <p:spPr>
          <a:xfrm>
            <a:off x="7956376" y="1484784"/>
            <a:ext cx="1368152" cy="29329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>
                <a:solidFill>
                  <a:srgbClr val="000000"/>
                </a:solidFill>
              </a:rPr>
              <a:t>(%53,17)</a:t>
            </a:r>
            <a:endParaRPr lang="tr-TR" sz="1000" b="1" dirty="0">
              <a:solidFill>
                <a:srgbClr val="000000"/>
              </a:solidFill>
            </a:endParaRPr>
          </a:p>
        </p:txBody>
      </p:sp>
      <p:sp>
        <p:nvSpPr>
          <p:cNvPr id="8" name="Metin kutusu 1"/>
          <p:cNvSpPr txBox="1"/>
          <p:nvPr/>
        </p:nvSpPr>
        <p:spPr>
          <a:xfrm>
            <a:off x="3563888" y="4005064"/>
            <a:ext cx="1296144" cy="216024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>
                <a:solidFill>
                  <a:srgbClr val="000000"/>
                </a:solidFill>
              </a:rPr>
              <a:t>(%1,90)</a:t>
            </a:r>
            <a:endParaRPr lang="tr-TR" sz="1000" b="1" dirty="0">
              <a:solidFill>
                <a:srgbClr val="000000"/>
              </a:solidFill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3315308" y="4797152"/>
            <a:ext cx="1184684" cy="28803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>
                <a:solidFill>
                  <a:srgbClr val="000000"/>
                </a:solidFill>
              </a:rPr>
              <a:t>(%1,90)</a:t>
            </a:r>
            <a:endParaRPr lang="tr-TR" sz="1000" b="1" dirty="0">
              <a:solidFill>
                <a:srgbClr val="000000"/>
              </a:solidFill>
            </a:endParaRPr>
          </a:p>
        </p:txBody>
      </p:sp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257844"/>
              </p:ext>
            </p:extLst>
          </p:nvPr>
        </p:nvGraphicFramePr>
        <p:xfrm>
          <a:off x="5976156" y="2758822"/>
          <a:ext cx="2916324" cy="1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Metin kutusu 1"/>
          <p:cNvSpPr txBox="1"/>
          <p:nvPr/>
        </p:nvSpPr>
        <p:spPr>
          <a:xfrm>
            <a:off x="4355976" y="5661248"/>
            <a:ext cx="116026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 smtClean="0">
                <a:solidFill>
                  <a:srgbClr val="000000"/>
                </a:solidFill>
              </a:rPr>
              <a:t>(%%19,51)</a:t>
            </a:r>
            <a:endParaRPr lang="tr-TR" sz="1000" b="1" dirty="0">
              <a:solidFill>
                <a:srgbClr val="000000"/>
              </a:solidFill>
            </a:endParaRPr>
          </a:p>
        </p:txBody>
      </p:sp>
      <p:sp>
        <p:nvSpPr>
          <p:cNvPr id="13" name="Aşağı Ok 12"/>
          <p:cNvSpPr/>
          <p:nvPr/>
        </p:nvSpPr>
        <p:spPr>
          <a:xfrm>
            <a:off x="7396927" y="1736812"/>
            <a:ext cx="360040" cy="9361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0268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884368" y="1302876"/>
            <a:ext cx="939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 smtClean="0">
                <a:solidFill>
                  <a:srgbClr val="000000"/>
                </a:solidFill>
              </a:rPr>
              <a:t>(% 45,37)</a:t>
            </a:r>
            <a:endParaRPr lang="tr-TR" sz="1050" b="1" dirty="0">
              <a:solidFill>
                <a:srgbClr val="0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308304" y="2022956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 smtClean="0">
                <a:solidFill>
                  <a:srgbClr val="000000"/>
                </a:solidFill>
              </a:rPr>
              <a:t>(% 37,56)</a:t>
            </a:r>
            <a:endParaRPr lang="tr-TR" sz="1050" b="1" dirty="0">
              <a:solidFill>
                <a:srgbClr val="0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76056" y="281504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>
                <a:solidFill>
                  <a:srgbClr val="000000"/>
                </a:solidFill>
              </a:rPr>
              <a:t>(</a:t>
            </a:r>
            <a:r>
              <a:rPr lang="tr-TR" sz="1050" b="1" dirty="0" smtClean="0">
                <a:solidFill>
                  <a:srgbClr val="000000"/>
                </a:solidFill>
              </a:rPr>
              <a:t>% 12,20)</a:t>
            </a:r>
            <a:endParaRPr lang="tr-TR" sz="1050" b="1" dirty="0">
              <a:solidFill>
                <a:srgbClr val="0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076056" y="353512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 smtClean="0">
                <a:solidFill>
                  <a:srgbClr val="000000"/>
                </a:solidFill>
              </a:rPr>
              <a:t>(% 23,90)</a:t>
            </a:r>
            <a:endParaRPr lang="tr-TR" sz="1050" b="1" dirty="0">
              <a:solidFill>
                <a:srgbClr val="00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788024" y="4327212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 smtClean="0">
                <a:solidFill>
                  <a:srgbClr val="000000"/>
                </a:solidFill>
              </a:rPr>
              <a:t>(%18,01 / - )</a:t>
            </a:r>
            <a:endParaRPr lang="tr-TR" sz="1050" b="1" dirty="0">
              <a:solidFill>
                <a:srgbClr val="00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572000" y="5047292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 smtClean="0">
                <a:solidFill>
                  <a:srgbClr val="000000"/>
                </a:solidFill>
              </a:rPr>
              <a:t>(%14,63)</a:t>
            </a:r>
            <a:endParaRPr lang="tr-TR" sz="1050" b="1" dirty="0">
              <a:solidFill>
                <a:srgbClr val="00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427984" y="580526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b="1" dirty="0" smtClean="0">
                <a:solidFill>
                  <a:srgbClr val="000000"/>
                </a:solidFill>
              </a:rPr>
              <a:t>(% 20,00)</a:t>
            </a:r>
            <a:endParaRPr lang="tr-TR" sz="1050" b="1" dirty="0">
              <a:solidFill>
                <a:srgbClr val="00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588224" y="3645024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(Değerler 2015-2016 Güz Yarıyılına ait olup 14-15 Güz Yarıyılı </a:t>
            </a:r>
            <a:r>
              <a:rPr lang="tr-TR" sz="1400" b="1" dirty="0"/>
              <a:t>sonuçları </a:t>
            </a:r>
            <a:r>
              <a:rPr lang="tr-TR" sz="1400" b="1" dirty="0" smtClean="0"/>
              <a:t>parantez içerisinde sunulmuştur.)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2938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 3"/>
          <p:cNvGrpSpPr>
            <a:grpSpLocks/>
          </p:cNvGrpSpPr>
          <p:nvPr/>
        </p:nvGrpSpPr>
        <p:grpSpPr bwMode="auto">
          <a:xfrm>
            <a:off x="0" y="4941167"/>
            <a:ext cx="9144000" cy="998708"/>
            <a:chOff x="0" y="5249113"/>
            <a:chExt cx="9144000" cy="816328"/>
          </a:xfrm>
        </p:grpSpPr>
        <p:pic>
          <p:nvPicPr>
            <p:cNvPr id="3078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9432"/>
              <a:ext cx="9144000" cy="34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lt Başlık 2"/>
            <p:cNvSpPr txBox="1">
              <a:spLocks/>
            </p:cNvSpPr>
            <p:nvPr/>
          </p:nvSpPr>
          <p:spPr bwMode="auto">
            <a:xfrm>
              <a:off x="6012160" y="5249113"/>
              <a:ext cx="3051895" cy="34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tr-TR" sz="2000" dirty="0" smtClean="0">
                  <a:solidFill>
                    <a:srgbClr val="FFFFFF"/>
                  </a:solidFill>
                  <a:cs typeface="Arial" charset="0"/>
                </a:rPr>
                <a:t>www.fbe.sakarya.edu.tr</a:t>
              </a:r>
              <a:endParaRPr lang="tr-TR" sz="200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3075" name="Picture 5" descr="saulogo_yatay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2907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lt Başlık 2"/>
          <p:cNvSpPr txBox="1">
            <a:spLocks/>
          </p:cNvSpPr>
          <p:nvPr/>
        </p:nvSpPr>
        <p:spPr>
          <a:xfrm>
            <a:off x="1900957" y="2420888"/>
            <a:ext cx="6415459" cy="23860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	Ali Osman Kurt</a:t>
            </a:r>
          </a:p>
          <a:p>
            <a:pPr>
              <a:buNone/>
              <a:defRPr/>
            </a:pPr>
            <a:r>
              <a:rPr lang="tr-TR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	Serap </a:t>
            </a:r>
            <a:r>
              <a:rPr lang="tr-TR" sz="1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Coşansu</a:t>
            </a:r>
            <a:r>
              <a:rPr lang="tr-TR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Akdemir</a:t>
            </a:r>
          </a:p>
          <a:p>
            <a:pPr>
              <a:buNone/>
              <a:defRPr/>
            </a:pPr>
            <a:r>
              <a:rPr lang="tr-TR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Nazan Deniz Yön Ertuğ</a:t>
            </a:r>
          </a:p>
          <a:p>
            <a:pPr>
              <a:buFont typeface="Arial" pitchFamily="34" charset="0"/>
              <a:buNone/>
              <a:defRPr/>
            </a:pPr>
            <a:r>
              <a:rPr lang="tr-TR" sz="1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9" name="TextBox 6"/>
          <p:cNvSpPr txBox="1">
            <a:spLocks/>
          </p:cNvSpPr>
          <p:nvPr/>
        </p:nvSpPr>
        <p:spPr bwMode="auto">
          <a:xfrm>
            <a:off x="0" y="650559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800" dirty="0" smtClean="0">
                <a:solidFill>
                  <a:schemeClr val="bg1"/>
                </a:solidFill>
              </a:rPr>
              <a:t>14.10.2015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tr-TR" dirty="0" smtClean="0"/>
              <a:t>Ders Değerlendirme </a:t>
            </a:r>
            <a:br>
              <a:rPr lang="tr-TR" dirty="0" smtClean="0"/>
            </a:br>
            <a:r>
              <a:rPr lang="tr-TR" dirty="0" smtClean="0"/>
              <a:t>Anket Sonuçları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Eğitim-Öğretim Bilgi Sistemini (EÖBS) biliyor ve etkin kullanıyor musunuz?</a:t>
            </a:r>
            <a:endParaRPr lang="tr-TR" sz="2800" b="1" dirty="0"/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12673"/>
              </p:ext>
            </p:extLst>
          </p:nvPr>
        </p:nvGraphicFramePr>
        <p:xfrm>
          <a:off x="1691680" y="1340768"/>
          <a:ext cx="606552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1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Derse devam durumu</a:t>
            </a:r>
            <a:endParaRPr lang="tr-TR" sz="2800" b="1" dirty="0"/>
          </a:p>
        </p:txBody>
      </p:sp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042197"/>
              </p:ext>
            </p:extLst>
          </p:nvPr>
        </p:nvGraphicFramePr>
        <p:xfrm>
          <a:off x="1403648" y="980728"/>
          <a:ext cx="6408712" cy="57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2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/>
              <a:t>Bu dersi daha önce almamış bir öğrenciye önerir misiniz? </a:t>
            </a:r>
            <a:endParaRPr lang="tr-TR" sz="2800" b="1" dirty="0"/>
          </a:p>
        </p:txBody>
      </p:sp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19604"/>
              </p:ext>
            </p:extLst>
          </p:nvPr>
        </p:nvGraphicFramePr>
        <p:xfrm>
          <a:off x="1475656" y="1412776"/>
          <a:ext cx="6626066" cy="528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8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80926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Dersi </a:t>
            </a:r>
            <a:r>
              <a:rPr lang="tr-TR" sz="2800" b="1" dirty="0" smtClean="0">
                <a:solidFill>
                  <a:srgbClr val="FF0000"/>
                </a:solidFill>
              </a:rPr>
              <a:t>önermeme </a:t>
            </a:r>
            <a:r>
              <a:rPr lang="tr-TR" sz="2800" b="1" dirty="0" smtClean="0"/>
              <a:t>nedenleri</a:t>
            </a:r>
            <a:endParaRPr lang="tr-TR" sz="2800" b="1" dirty="0"/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043763"/>
              </p:ext>
            </p:extLst>
          </p:nvPr>
        </p:nvGraphicFramePr>
        <p:xfrm>
          <a:off x="1043608" y="764704"/>
          <a:ext cx="7632848" cy="599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6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tr-TR" dirty="0" smtClean="0"/>
              <a:t>EABD Araştırma Altyapısı ve Araştırma Çalışmalarının </a:t>
            </a:r>
            <a:br>
              <a:rPr lang="tr-TR" dirty="0" smtClean="0"/>
            </a:br>
            <a:r>
              <a:rPr lang="tr-TR" dirty="0" smtClean="0"/>
              <a:t>Görünürlüğü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58686"/>
              </p:ext>
            </p:extLst>
          </p:nvPr>
        </p:nvGraphicFramePr>
        <p:xfrm>
          <a:off x="395536" y="1556788"/>
          <a:ext cx="8352928" cy="496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4607"/>
                <a:gridCol w="3178321"/>
              </a:tblGrid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dirty="0">
                          <a:effectLst/>
                        </a:rPr>
                        <a:t>Afet Yönetimi Uygulama ve Araştırma Merkezi  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Makine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>
                          <a:effectLst/>
                        </a:rPr>
                        <a:t>Araştırma-Geliştirme Uygulama ve Araştırma Merkezi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Bilgisayar Araştırma ve Uygulama </a:t>
                      </a:r>
                      <a:r>
                        <a:rPr lang="tr-TR" sz="14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hlinkClick r:id="rId2"/>
                        </a:rPr>
                        <a:t>Merkezi</a:t>
                      </a:r>
                      <a:endParaRPr lang="en-GB" sz="14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Bilgisayar ve Bilişim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86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Biyomedikal, Manyetik ve Yarıiletken Malzemeler Uygulama ve Araştırma 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Metalurji ve Malzeme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Elektromanyetik Uygulama ve Araştırma 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Elektrik-Elektronik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Enerji Teknolojileri Uygulama ve Araştırma 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Kaynak Teknolojisi Uygulama ve Araştırma </a:t>
                      </a:r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Makine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Teknoloji Uygulama ve Araştırma 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Türkiye Yangın ve Yanma Araştırma 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Uzaktan Eğitim Uygulama ve Araştırma </a:t>
                      </a:r>
                      <a:r>
                        <a:rPr lang="tr-TR" sz="1400" b="1" u="none" strike="noStrike" dirty="0">
                          <a:solidFill>
                            <a:schemeClr val="bg1"/>
                          </a:solidFill>
                          <a:effectLst/>
                          <a:hlinkClick r:id="rId4"/>
                        </a:rPr>
                        <a:t>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Bilgisayar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Yangın Uygulama ve Araştırma Merkezi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Makine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>
                          <a:effectLst/>
                        </a:rPr>
                        <a:t>Yapay Zeka Uygulama ve Araştırma Merkezi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</a:rPr>
                        <a:t>Endüstri Müh.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3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Wingdings"/>
                        <a:buChar char=""/>
                        <a:tabLst>
                          <a:tab pos="457200" algn="l"/>
                        </a:tabLst>
                      </a:pPr>
                      <a:r>
                        <a:rPr lang="tr-TR" sz="1400" b="1">
                          <a:effectLst/>
                        </a:rPr>
                        <a:t>Zeki Sistemler Araştırma ve Geliştirme Merkezi</a:t>
                      </a:r>
                      <a:endParaRPr lang="en-GB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1" y="188640"/>
            <a:ext cx="592463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ahoma" pitchFamily="34" charset="0"/>
              </a:rPr>
              <a:t>Sakarya üniversitesi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282A2C"/>
                </a:solidFill>
                <a:effectLst/>
                <a:ea typeface="Times New Roman" pitchFamily="18" charset="0"/>
                <a:cs typeface="Tahoma" pitchFamily="34" charset="0"/>
              </a:rPr>
              <a:t>FEN, MÜHENDİSLİK VE TEKNOLOJİ ALANLARI </a:t>
            </a:r>
            <a:b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282A2C"/>
                </a:solidFill>
                <a:effectLst/>
                <a:ea typeface="Times New Roman" pitchFamily="18" charset="0"/>
                <a:cs typeface="Tahoma" pitchFamily="34" charset="0"/>
              </a:rPr>
            </a:b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282A2C"/>
                </a:solidFill>
                <a:effectLst/>
                <a:ea typeface="Times New Roman" pitchFamily="18" charset="0"/>
                <a:cs typeface="Tahoma" pitchFamily="34" charset="0"/>
              </a:rPr>
              <a:t>ARAŞTIRMA MERKEZLERİ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tr-TR" dirty="0" smtClean="0"/>
              <a:t>Mezuniyet Töreni</a:t>
            </a:r>
            <a:br>
              <a:rPr lang="tr-TR" dirty="0" smtClean="0"/>
            </a:br>
            <a:r>
              <a:rPr lang="tr-TR" dirty="0" smtClean="0"/>
              <a:t>(20 Kasım 2015)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40671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6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tr-TR" dirty="0" smtClean="0"/>
              <a:t>Görüş ve Öneriler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52128"/>
          </a:xfrm>
        </p:spPr>
        <p:txBody>
          <a:bodyPr/>
          <a:lstStyle/>
          <a:p>
            <a:r>
              <a:rPr lang="tr-TR" sz="5400" b="1" dirty="0" smtClean="0"/>
              <a:t>Hedefler</a:t>
            </a:r>
            <a:r>
              <a:rPr lang="tr-TR" sz="3400" b="1" dirty="0" smtClean="0"/>
              <a:t> </a:t>
            </a:r>
            <a:br>
              <a:rPr lang="tr-TR" sz="3400" b="1" dirty="0" smtClean="0"/>
            </a:br>
            <a:r>
              <a:rPr lang="tr-TR" sz="3600" dirty="0" smtClean="0"/>
              <a:t>Gerçekleşen – </a:t>
            </a:r>
            <a:r>
              <a:rPr lang="tr-TR" sz="3600" dirty="0" smtClean="0">
                <a:solidFill>
                  <a:srgbClr val="FF0000"/>
                </a:solidFill>
              </a:rPr>
              <a:t>Devam Eden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4" cy="4176464"/>
          </a:xfrm>
        </p:spPr>
        <p:txBody>
          <a:bodyPr/>
          <a:lstStyle/>
          <a:p>
            <a:r>
              <a:rPr lang="tr-TR" dirty="0"/>
              <a:t>Danışman atama sistemi </a:t>
            </a:r>
            <a:r>
              <a:rPr lang="tr-TR" sz="2000" dirty="0"/>
              <a:t>(iki dönem askıda kalabilme)</a:t>
            </a:r>
          </a:p>
          <a:p>
            <a:r>
              <a:rPr lang="tr-TR" dirty="0"/>
              <a:t>EYK uygulama esasları </a:t>
            </a:r>
            <a:r>
              <a:rPr lang="tr-TR" sz="2000" dirty="0"/>
              <a:t>(ortak danışmanlık, jüri atama)</a:t>
            </a:r>
          </a:p>
          <a:p>
            <a:r>
              <a:rPr lang="tr-TR" dirty="0"/>
              <a:t>Anket </a:t>
            </a:r>
            <a:r>
              <a:rPr lang="tr-TR" dirty="0" smtClean="0"/>
              <a:t>uygulamaları </a:t>
            </a:r>
            <a:r>
              <a:rPr lang="tr-TR" sz="2000" dirty="0"/>
              <a:t>(Yeni gelen, ders memnuniyet)</a:t>
            </a:r>
          </a:p>
          <a:p>
            <a:r>
              <a:rPr lang="tr-TR" dirty="0" smtClean="0"/>
              <a:t>Çok disiplinli programlar </a:t>
            </a:r>
          </a:p>
          <a:p>
            <a:r>
              <a:rPr lang="tr-TR" dirty="0" smtClean="0"/>
              <a:t>Oryantasyon eğitimleri</a:t>
            </a:r>
            <a:endParaRPr lang="tr-TR" dirty="0"/>
          </a:p>
          <a:p>
            <a:r>
              <a:rPr lang="tr-TR" dirty="0" smtClean="0"/>
              <a:t>Danışmanlık havuzu</a:t>
            </a:r>
          </a:p>
          <a:p>
            <a:r>
              <a:rPr lang="tr-TR" dirty="0"/>
              <a:t>Tez </a:t>
            </a:r>
            <a:r>
              <a:rPr lang="tr-TR" dirty="0" smtClean="0"/>
              <a:t>sunumları </a:t>
            </a:r>
            <a:r>
              <a:rPr lang="tr-TR" sz="2400" dirty="0" smtClean="0">
                <a:hlinkClick r:id="rId2"/>
              </a:rPr>
              <a:t>.</a:t>
            </a:r>
            <a:endParaRPr lang="tr-TR" dirty="0"/>
          </a:p>
          <a:p>
            <a:endParaRPr lang="tr-TR" sz="2000" dirty="0"/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4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575554"/>
              </p:ext>
            </p:extLst>
          </p:nvPr>
        </p:nvGraphicFramePr>
        <p:xfrm>
          <a:off x="539552" y="1124744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21018"/>
              </p:ext>
            </p:extLst>
          </p:nvPr>
        </p:nvGraphicFramePr>
        <p:xfrm>
          <a:off x="1835696" y="6299408"/>
          <a:ext cx="6048672" cy="441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1" smtClean="0">
                          <a:effectLst/>
                        </a:rPr>
                        <a:t>Toplam 103 öğrenciye ulaşılmıştır. 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noProof="1" smtClean="0">
                          <a:effectLst/>
                        </a:rPr>
                        <a:t>Diğer: İş yoğunluğu, araştırma devam ediyor, makale şartı, ..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sz="2800" b="1" dirty="0"/>
              <a:t>TEZ AŞAMASINDAKİ </a:t>
            </a:r>
            <a:r>
              <a:rPr lang="en-GB" sz="2800" b="1" dirty="0" smtClean="0"/>
              <a:t>ÖĞRENCİL</a:t>
            </a:r>
            <a:r>
              <a:rPr lang="tr-TR" sz="2800" b="1" dirty="0" smtClean="0"/>
              <a:t>ER</a:t>
            </a:r>
            <a:r>
              <a:rPr lang="en-GB" sz="2800" b="1" dirty="0" smtClean="0"/>
              <a:t> </a:t>
            </a:r>
            <a:r>
              <a:rPr lang="en-GB" sz="2800" b="1" dirty="0"/>
              <a:t>İÇİN </a:t>
            </a:r>
            <a:r>
              <a:rPr lang="en-GB" sz="2800" b="1" dirty="0" smtClean="0"/>
              <a:t>ANKET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1600" b="1" dirty="0" smtClean="0"/>
              <a:t>(Tez teslim edilmeme nedeni - % dağılım grafiği</a:t>
            </a:r>
            <a:r>
              <a:rPr lang="tr-TR" sz="1600" b="1" dirty="0"/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11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7571184" cy="4824536"/>
          </a:xfrm>
        </p:spPr>
        <p:txBody>
          <a:bodyPr/>
          <a:lstStyle/>
          <a:p>
            <a:r>
              <a:rPr lang="tr-TR" sz="2800" dirty="0"/>
              <a:t>Dergi (</a:t>
            </a:r>
            <a:r>
              <a:rPr lang="tr-TR" sz="2800" dirty="0">
                <a:solidFill>
                  <a:srgbClr val="FF0000"/>
                </a:solidFill>
              </a:rPr>
              <a:t>SCI</a:t>
            </a:r>
            <a:r>
              <a:rPr lang="tr-TR" sz="2800" dirty="0"/>
              <a:t> ve diğer uluslararası saygın indeksler)</a:t>
            </a:r>
          </a:p>
          <a:p>
            <a:r>
              <a:rPr lang="tr-TR" sz="2800" dirty="0" smtClean="0"/>
              <a:t>Enstitü Program Koordinatör</a:t>
            </a:r>
            <a:r>
              <a:rPr lang="tr-TR" sz="2800" dirty="0" smtClean="0">
                <a:solidFill>
                  <a:srgbClr val="C00000"/>
                </a:solidFill>
              </a:rPr>
              <a:t>lüğü </a:t>
            </a:r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/>
              <a:t>Açık Canlı Ders Uygu</a:t>
            </a:r>
            <a:r>
              <a:rPr lang="tr-TR" sz="2800" dirty="0">
                <a:solidFill>
                  <a:srgbClr val="C00000"/>
                </a:solidFill>
              </a:rPr>
              <a:t>laması </a:t>
            </a:r>
          </a:p>
          <a:p>
            <a:r>
              <a:rPr lang="tr-TR" sz="2800" dirty="0"/>
              <a:t>Yabancı </a:t>
            </a:r>
            <a:r>
              <a:rPr lang="tr-TR" sz="2800" dirty="0" smtClean="0"/>
              <a:t>dilde </a:t>
            </a:r>
            <a:r>
              <a:rPr lang="tr-TR" sz="2800" dirty="0"/>
              <a:t>progr</a:t>
            </a:r>
            <a:r>
              <a:rPr lang="tr-TR" sz="2800" dirty="0" smtClean="0">
                <a:solidFill>
                  <a:srgbClr val="C00000"/>
                </a:solidFill>
              </a:rPr>
              <a:t>amlar</a:t>
            </a:r>
            <a:r>
              <a:rPr lang="tr-TR" sz="2800" dirty="0" smtClean="0"/>
              <a:t> </a:t>
            </a:r>
            <a:endParaRPr lang="tr-TR" sz="2800" dirty="0"/>
          </a:p>
          <a:p>
            <a:r>
              <a:rPr lang="tr-TR" sz="2800" dirty="0" smtClean="0"/>
              <a:t>İnternet </a:t>
            </a:r>
            <a:r>
              <a:rPr lang="tr-TR" sz="2800" dirty="0"/>
              <a:t>s</a:t>
            </a:r>
            <a:r>
              <a:rPr lang="tr-TR" sz="2800" dirty="0" smtClean="0"/>
              <a:t>ayfa</a:t>
            </a:r>
            <a:r>
              <a:rPr lang="tr-TR" sz="2800" dirty="0" smtClean="0">
                <a:solidFill>
                  <a:srgbClr val="C00000"/>
                </a:solidFill>
              </a:rPr>
              <a:t>ları</a:t>
            </a:r>
            <a:r>
              <a:rPr lang="tr-TR" sz="2800" dirty="0" smtClean="0"/>
              <a:t> </a:t>
            </a:r>
            <a:r>
              <a:rPr lang="tr-TR" sz="1800" dirty="0" smtClean="0">
                <a:solidFill>
                  <a:srgbClr val="C00000"/>
                </a:solidFill>
              </a:rPr>
              <a:t>(Araştırma) </a:t>
            </a:r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 smtClean="0"/>
              <a:t>Çarşamba söyle</a:t>
            </a:r>
            <a:r>
              <a:rPr lang="tr-TR" sz="2800" dirty="0"/>
              <a:t>şil</a:t>
            </a:r>
            <a:r>
              <a:rPr lang="tr-TR" sz="2800" dirty="0" smtClean="0">
                <a:solidFill>
                  <a:srgbClr val="C00000"/>
                </a:solidFill>
              </a:rPr>
              <a:t>eri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Araştırma görevl</a:t>
            </a:r>
            <a:r>
              <a:rPr lang="tr-TR" sz="2800" dirty="0">
                <a:solidFill>
                  <a:srgbClr val="C00000"/>
                </a:solidFill>
              </a:rPr>
              <a:t>iliği</a:t>
            </a:r>
            <a:r>
              <a:rPr lang="tr-TR" sz="2800" dirty="0" smtClean="0"/>
              <a:t> </a:t>
            </a:r>
          </a:p>
          <a:p>
            <a:r>
              <a:rPr lang="tr-TR" sz="2800" dirty="0"/>
              <a:t>Sektör oda</a:t>
            </a:r>
            <a:r>
              <a:rPr lang="tr-TR" sz="2800" dirty="0">
                <a:solidFill>
                  <a:srgbClr val="C00000"/>
                </a:solidFill>
              </a:rPr>
              <a:t>klı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C00000"/>
                </a:solidFill>
              </a:rPr>
              <a:t>tezler</a:t>
            </a:r>
            <a:r>
              <a:rPr lang="tr-TR" sz="2800" dirty="0"/>
              <a:t> </a:t>
            </a:r>
          </a:p>
          <a:p>
            <a:r>
              <a:rPr lang="tr-TR" sz="2800" dirty="0" smtClean="0"/>
              <a:t>Program t</a:t>
            </a:r>
            <a:r>
              <a:rPr lang="tr-TR" sz="2800" dirty="0">
                <a:solidFill>
                  <a:srgbClr val="C00000"/>
                </a:solidFill>
              </a:rPr>
              <a:t>anıtım</a:t>
            </a:r>
            <a:r>
              <a:rPr lang="tr-TR" sz="2800" dirty="0" smtClean="0"/>
              <a:t> 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en-GB" sz="28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129980" y="60758"/>
            <a:ext cx="89289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dirty="0" smtClean="0"/>
              <a:t>Hedefler</a:t>
            </a:r>
            <a:r>
              <a:rPr lang="tr-TR" sz="2800" b="1" dirty="0" smtClean="0"/>
              <a:t> </a:t>
            </a:r>
            <a:br>
              <a:rPr lang="tr-TR" sz="2800" b="1" dirty="0" smtClean="0"/>
            </a:br>
            <a:r>
              <a:rPr lang="tr-TR" sz="2800" dirty="0"/>
              <a:t>Gerçekleşen</a:t>
            </a:r>
            <a:r>
              <a:rPr lang="tr-TR" sz="2800" b="1" dirty="0"/>
              <a:t> – </a:t>
            </a:r>
            <a:r>
              <a:rPr lang="tr-TR" sz="2800" b="1" dirty="0">
                <a:solidFill>
                  <a:srgbClr val="C00000"/>
                </a:solidFill>
              </a:rPr>
              <a:t>Devam Eden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84784"/>
            <a:ext cx="7344816" cy="4608512"/>
          </a:xfrm>
        </p:spPr>
        <p:txBody>
          <a:bodyPr/>
          <a:lstStyle/>
          <a:p>
            <a:r>
              <a:rPr lang="tr-TR" sz="2800" dirty="0"/>
              <a:t>Program </a:t>
            </a:r>
            <a:r>
              <a:rPr lang="tr-TR" sz="2800" dirty="0" smtClean="0"/>
              <a:t>revizy</a:t>
            </a:r>
            <a:r>
              <a:rPr lang="tr-TR" sz="2800" dirty="0">
                <a:solidFill>
                  <a:srgbClr val="C00000"/>
                </a:solidFill>
              </a:rPr>
              <a:t>onları </a:t>
            </a:r>
            <a:r>
              <a:rPr lang="tr-TR" sz="1800" dirty="0" smtClean="0">
                <a:solidFill>
                  <a:srgbClr val="C00000"/>
                </a:solidFill>
              </a:rPr>
              <a:t>(Kıyaslama </a:t>
            </a:r>
            <a:r>
              <a:rPr lang="tr-TR" sz="1800" dirty="0">
                <a:solidFill>
                  <a:srgbClr val="C00000"/>
                </a:solidFill>
              </a:rPr>
              <a:t>Ortaklığı </a:t>
            </a:r>
            <a:r>
              <a:rPr lang="tr-TR" sz="1800" dirty="0" smtClean="0">
                <a:solidFill>
                  <a:srgbClr val="C00000"/>
                </a:solidFill>
              </a:rPr>
              <a:t>«Benchmarking»)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/>
              <a:t> </a:t>
            </a:r>
          </a:p>
          <a:p>
            <a:r>
              <a:rPr lang="tr-TR" sz="2800" dirty="0" smtClean="0"/>
              <a:t>Ensti</a:t>
            </a:r>
            <a:r>
              <a:rPr lang="tr-TR" sz="2800" dirty="0" smtClean="0">
                <a:solidFill>
                  <a:srgbClr val="C00000"/>
                </a:solidFill>
              </a:rPr>
              <a:t>tü</a:t>
            </a:r>
            <a:r>
              <a:rPr lang="tr-TR" sz="2800" dirty="0" smtClean="0"/>
              <a:t> </a:t>
            </a:r>
            <a:r>
              <a:rPr lang="tr-TR" sz="2800" dirty="0">
                <a:solidFill>
                  <a:srgbClr val="C00000"/>
                </a:solidFill>
              </a:rPr>
              <a:t>o</a:t>
            </a:r>
            <a:r>
              <a:rPr lang="tr-TR" sz="2800" dirty="0" smtClean="0">
                <a:solidFill>
                  <a:srgbClr val="C00000"/>
                </a:solidFill>
              </a:rPr>
              <a:t>rtak ders havuzu</a:t>
            </a:r>
            <a:r>
              <a:rPr lang="tr-TR" sz="1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tr-TR" sz="2800" dirty="0" smtClean="0"/>
              <a:t>End</a:t>
            </a:r>
            <a:r>
              <a:rPr lang="tr-TR" sz="2800" dirty="0" smtClean="0">
                <a:solidFill>
                  <a:srgbClr val="C00000"/>
                </a:solidFill>
              </a:rPr>
              <a:t>üstriyel işbirlikleri </a:t>
            </a:r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Tez sunum formatı </a:t>
            </a:r>
            <a:endParaRPr lang="tr-TR" sz="1800" dirty="0" smtClean="0">
              <a:solidFill>
                <a:srgbClr val="C0000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Misafir </a:t>
            </a:r>
            <a:r>
              <a:rPr lang="tr-TR" sz="2800" dirty="0">
                <a:solidFill>
                  <a:srgbClr val="C00000"/>
                </a:solidFill>
              </a:rPr>
              <a:t>ö</a:t>
            </a:r>
            <a:r>
              <a:rPr lang="tr-TR" sz="2800" dirty="0" smtClean="0">
                <a:solidFill>
                  <a:srgbClr val="C00000"/>
                </a:solidFill>
              </a:rPr>
              <a:t>ğretim </a:t>
            </a:r>
            <a:r>
              <a:rPr lang="tr-TR" sz="2800" dirty="0">
                <a:solidFill>
                  <a:srgbClr val="C00000"/>
                </a:solidFill>
              </a:rPr>
              <a:t>ü</a:t>
            </a:r>
            <a:r>
              <a:rPr lang="tr-TR" sz="2800" dirty="0" smtClean="0">
                <a:solidFill>
                  <a:srgbClr val="C00000"/>
                </a:solidFill>
              </a:rPr>
              <a:t>yeliği </a:t>
            </a:r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 smtClean="0">
                <a:solidFill>
                  <a:srgbClr val="C00000"/>
                </a:solidFill>
              </a:rPr>
              <a:t>Akreditasyon</a:t>
            </a:r>
            <a:r>
              <a:rPr lang="tr-TR" sz="2800" dirty="0" smtClean="0"/>
              <a:t> </a:t>
            </a:r>
            <a:endParaRPr lang="tr-TR" sz="2800" dirty="0"/>
          </a:p>
          <a:p>
            <a:r>
              <a:rPr lang="tr-TR" sz="2800" dirty="0" smtClean="0">
                <a:solidFill>
                  <a:srgbClr val="C00000"/>
                </a:solidFill>
              </a:rPr>
              <a:t>Ortak </a:t>
            </a:r>
            <a:r>
              <a:rPr lang="tr-TR" sz="2800" dirty="0">
                <a:solidFill>
                  <a:srgbClr val="C00000"/>
                </a:solidFill>
              </a:rPr>
              <a:t>d</a:t>
            </a:r>
            <a:r>
              <a:rPr lang="tr-TR" sz="2800" dirty="0" smtClean="0">
                <a:solidFill>
                  <a:srgbClr val="C00000"/>
                </a:solidFill>
              </a:rPr>
              <a:t>ereceler </a:t>
            </a:r>
            <a:endParaRPr lang="tr-TR" sz="2800" dirty="0">
              <a:solidFill>
                <a:srgbClr val="C00000"/>
              </a:solidFill>
            </a:endParaRPr>
          </a:p>
          <a:p>
            <a:r>
              <a:rPr lang="tr-TR" sz="2800" dirty="0">
                <a:solidFill>
                  <a:srgbClr val="C00000"/>
                </a:solidFill>
              </a:rPr>
              <a:t>Yoğun p</a:t>
            </a:r>
            <a:r>
              <a:rPr lang="tr-TR" sz="2800" dirty="0" smtClean="0">
                <a:solidFill>
                  <a:srgbClr val="C00000"/>
                </a:solidFill>
              </a:rPr>
              <a:t>rogramlar</a:t>
            </a:r>
            <a:endParaRPr lang="tr-TR" sz="2800" dirty="0" smtClean="0"/>
          </a:p>
          <a:p>
            <a:endParaRPr lang="en-GB" sz="2800" dirty="0"/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129980" y="60758"/>
            <a:ext cx="89289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b="1" dirty="0" smtClean="0"/>
              <a:t>Hedefler</a:t>
            </a:r>
            <a:r>
              <a:rPr lang="tr-TR" sz="2800" b="1" dirty="0" smtClean="0"/>
              <a:t> </a:t>
            </a:r>
            <a:br>
              <a:rPr lang="tr-TR" sz="2800" b="1" dirty="0" smtClean="0"/>
            </a:br>
            <a:r>
              <a:rPr lang="tr-TR" sz="2800" dirty="0"/>
              <a:t>Gerçekleşen</a:t>
            </a:r>
            <a:r>
              <a:rPr lang="tr-TR" sz="2800" b="1" dirty="0"/>
              <a:t> – </a:t>
            </a:r>
            <a:r>
              <a:rPr lang="tr-TR" sz="2800" b="1" dirty="0">
                <a:solidFill>
                  <a:srgbClr val="C00000"/>
                </a:solidFill>
              </a:rPr>
              <a:t>Devam Eden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3728" y="44624"/>
            <a:ext cx="4833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YILLARA GÖRE ÖĞRENCİ VE MEZUN SAYILARI</a:t>
            </a:r>
            <a:endParaRPr kumimoji="0" lang="tr-T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93777"/>
              </p:ext>
            </p:extLst>
          </p:nvPr>
        </p:nvGraphicFramePr>
        <p:xfrm>
          <a:off x="1043608" y="533965"/>
          <a:ext cx="7128791" cy="620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Çalışma Sayfası" r:id="rId3" imgW="4015585" imgH="3497580" progId="Excel.Sheet.8">
                  <p:embed/>
                </p:oleObj>
              </mc:Choice>
              <mc:Fallback>
                <p:oleObj name="Çalışma Sayfası" r:id="rId3" imgW="4015585" imgH="34975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533965"/>
                        <a:ext cx="7128791" cy="6207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4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52"/>
            <a:ext cx="7488832" cy="1254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2" y="-7444208"/>
            <a:ext cx="8514144" cy="1425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9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413"/>
            <a:ext cx="8820471" cy="45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941168"/>
            <a:ext cx="8820471" cy="133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4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m_0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556</TotalTime>
  <Words>479</Words>
  <Application>Microsoft Office PowerPoint</Application>
  <PresentationFormat>Ekran Gösterisi (4:3)</PresentationFormat>
  <Paragraphs>136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2" baseType="lpstr">
      <vt:lpstr>sunum_02</vt:lpstr>
      <vt:lpstr>Çalışma Sayfası</vt:lpstr>
      <vt:lpstr>Fen Bilimleri Enstitüsü  Akademik Kurul Toplantısı</vt:lpstr>
      <vt:lpstr>PowerPoint Sunusu</vt:lpstr>
      <vt:lpstr>Hedefler  Gerçekleşen – Devam Eden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Açık Canlı Ders Uygulaması</vt:lpstr>
      <vt:lpstr>PowerPoint Sunusu</vt:lpstr>
      <vt:lpstr>PowerPoint Sunusu</vt:lpstr>
      <vt:lpstr>Enstitümüz Tercih Edilme Nedenleri Yeni Gelen Anket Sonuçları</vt:lpstr>
      <vt:lpstr>PowerPoint Sunusu</vt:lpstr>
      <vt:lpstr>PowerPoint Sunusu</vt:lpstr>
      <vt:lpstr>PowerPoint Sunusu</vt:lpstr>
      <vt:lpstr>PowerPoint Sunusu</vt:lpstr>
      <vt:lpstr>Ders Değerlendirme  Anket Sonuçları</vt:lpstr>
      <vt:lpstr>Eğitim-Öğretim Bilgi Sistemini (EÖBS) biliyor ve etkin kullanıyor musunuz?</vt:lpstr>
      <vt:lpstr>Derse devam durumu</vt:lpstr>
      <vt:lpstr>Bu dersi daha önce almamış bir öğrenciye önerir misiniz? </vt:lpstr>
      <vt:lpstr>Dersi önermeme nedenleri</vt:lpstr>
      <vt:lpstr>EABD Araştırma Altyapısı ve Araştırma Çalışmalarının  Görünürlüğü</vt:lpstr>
      <vt:lpstr>PowerPoint Sunusu</vt:lpstr>
      <vt:lpstr>Mezuniyet Töreni (20 Kasım 2015)</vt:lpstr>
      <vt:lpstr>Görüş ve Öneriler</vt:lpstr>
      <vt:lpstr>teşekkürler</vt:lpstr>
      <vt:lpstr>TEZ AŞAMASINDAKİ ÖĞRENCİLER İÇİN ANKET (Tez teslim edilmeme nedeni - % dağılım grafiği)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Memnuniyet Anketleri</dc:title>
  <dc:creator>SCosansu</dc:creator>
  <cp:lastModifiedBy>SAU</cp:lastModifiedBy>
  <cp:revision>62</cp:revision>
  <dcterms:created xsi:type="dcterms:W3CDTF">2014-10-17T20:21:32Z</dcterms:created>
  <dcterms:modified xsi:type="dcterms:W3CDTF">2015-10-14T11:44:33Z</dcterms:modified>
</cp:coreProperties>
</file>