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sldIdLst>
    <p:sldId id="261" r:id="rId2"/>
    <p:sldId id="262" r:id="rId3"/>
    <p:sldId id="280" r:id="rId4"/>
    <p:sldId id="281" r:id="rId5"/>
    <p:sldId id="282" r:id="rId6"/>
    <p:sldId id="277" r:id="rId7"/>
    <p:sldId id="283" r:id="rId8"/>
    <p:sldId id="284" r:id="rId9"/>
    <p:sldId id="285" r:id="rId10"/>
    <p:sldId id="287" r:id="rId11"/>
    <p:sldId id="288" r:id="rId12"/>
    <p:sldId id="289" r:id="rId13"/>
    <p:sldId id="290" r:id="rId14"/>
    <p:sldId id="272" r:id="rId15"/>
    <p:sldId id="264" r:id="rId16"/>
    <p:sldId id="265" r:id="rId17"/>
    <p:sldId id="267" r:id="rId18"/>
    <p:sldId id="268" r:id="rId19"/>
    <p:sldId id="271" r:id="rId20"/>
    <p:sldId id="266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721" autoAdjust="0"/>
  </p:normalViewPr>
  <p:slideViewPr>
    <p:cSldViewPr>
      <p:cViewPr>
        <p:scale>
          <a:sx n="75" d="100"/>
          <a:sy n="75" d="100"/>
        </p:scale>
        <p:origin x="-1656" y="-2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BE\DIYERLERI\Anketlerimiz\Tez%20asamasindaki%20ogrencilerin%20durumu\ANKET_FBE%20Tez%20Asamasindaki%20Ogrencilerin%20Durumu_Kasim%202014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BE\DIYERLERI\Anketlerimiz\Yeni%20Gelen%20Anketleri\2014_2015_BAHAR\2014_2015_bahar%20yeni%20kayit%20anket%20sonuclari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BE\DIYERLERI\Anketlerimiz\Yeni%20Gelen%20Anketleri\2014_2015_BAHAR\2014_2015_bahar%20yeni%20kayit%20anket%20sonuclari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BE\DIYERLERI\Anketlerimiz\Yeni%20Gelen%20Anketleri\2014_2015_BAHAR\2014_2015_bahar%20yeni%20kayit%20anket%20sonuclari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BE\DIYERLERI\Anketlerimiz\Yeni%20Gelen%20Anketleri\2014_2015_BAHAR\2014_2015_bahar%20yeni%20kayit%20anket%20sonuclari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dLbl>
              <c:idx val="0"/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0039908390793455"/>
                  <c:y val="-0.26519143090888181"/>
                </c:manualLayout>
              </c:layout>
              <c:spPr/>
              <c:txPr>
                <a:bodyPr/>
                <a:lstStyle/>
                <a:p>
                  <a:pPr>
                    <a:defRPr sz="18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soru7!$A$11:$A$15</c:f>
              <c:strCache>
                <c:ptCount val="5"/>
                <c:pt idx="0">
                  <c:v>Dersin bütün haftalarına tam ve eksiksiz katıldım</c:v>
                </c:pt>
                <c:pt idx="1">
                  <c:v>Derse büyük oranda katıldım</c:v>
                </c:pt>
                <c:pt idx="2">
                  <c:v>Derse %50 oranında devam ettim</c:v>
                </c:pt>
                <c:pt idx="3">
                  <c:v>Dersin çok az bir bölümüne devam ettim</c:v>
                </c:pt>
                <c:pt idx="4">
                  <c:v>Derse hiç devam etmedim</c:v>
                </c:pt>
              </c:strCache>
            </c:strRef>
          </c:cat>
          <c:val>
            <c:numRef>
              <c:f>soru7!$B$11:$B$15</c:f>
              <c:numCache>
                <c:formatCode>0.00</c:formatCode>
                <c:ptCount val="5"/>
                <c:pt idx="0">
                  <c:v>31.724137931034484</c:v>
                </c:pt>
                <c:pt idx="1">
                  <c:v>46.896551724137929</c:v>
                </c:pt>
                <c:pt idx="2">
                  <c:v>13.333333333333334</c:v>
                </c:pt>
                <c:pt idx="3">
                  <c:v>6.8965517241379306</c:v>
                </c:pt>
                <c:pt idx="4">
                  <c:v>1.1494252873563218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'Anket Yapılacak öğrenciler list'!$J$2:$N$2</c:f>
              <c:strCache>
                <c:ptCount val="5"/>
                <c:pt idx="0">
                  <c:v>Ailevi ve Kişisel Sebepler (Askerlik /Sağlık gb.)</c:v>
                </c:pt>
                <c:pt idx="1">
                  <c:v>Yabancı Dil Yetersizliği</c:v>
                </c:pt>
                <c:pt idx="2">
                  <c:v>Tespit edilen tez konusunun danışman tarafından kabul görmemesi</c:v>
                </c:pt>
                <c:pt idx="3">
                  <c:v>Danışman öğretim üyesi ile iletişim kurulamaması</c:v>
                </c:pt>
                <c:pt idx="4">
                  <c:v>Diğer (Belirtiniz):……</c:v>
                </c:pt>
              </c:strCache>
            </c:strRef>
          </c:cat>
          <c:val>
            <c:numRef>
              <c:f>'Anket Yapılacak öğrenciler list'!$J$559:$N$559</c:f>
              <c:numCache>
                <c:formatCode>0.0</c:formatCode>
                <c:ptCount val="5"/>
                <c:pt idx="0">
                  <c:v>19.417475728155338</c:v>
                </c:pt>
                <c:pt idx="1">
                  <c:v>19.417475728155338</c:v>
                </c:pt>
                <c:pt idx="2">
                  <c:v>0.97087378640776689</c:v>
                </c:pt>
                <c:pt idx="3">
                  <c:v>7.7669902912621351</c:v>
                </c:pt>
                <c:pt idx="4">
                  <c:v>52.427184466019419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871616"/>
        <c:axId val="97244800"/>
      </c:barChart>
      <c:catAx>
        <c:axId val="117871616"/>
        <c:scaling>
          <c:orientation val="minMax"/>
        </c:scaling>
        <c:delete val="0"/>
        <c:axPos val="b"/>
        <c:majorTickMark val="out"/>
        <c:minorTickMark val="none"/>
        <c:tickLblPos val="nextTo"/>
        <c:crossAx val="97244800"/>
        <c:crosses val="autoZero"/>
        <c:auto val="1"/>
        <c:lblAlgn val="ctr"/>
        <c:lblOffset val="100"/>
        <c:noMultiLvlLbl val="0"/>
      </c:catAx>
      <c:valAx>
        <c:axId val="97244800"/>
        <c:scaling>
          <c:orientation val="minMax"/>
        </c:scaling>
        <c:delete val="0"/>
        <c:axPos val="l"/>
        <c:majorGridlines>
          <c:spPr>
            <a:ln>
              <a:prstDash val="sysDash"/>
            </a:ln>
          </c:spPr>
        </c:majorGridlines>
        <c:numFmt formatCode="0" sourceLinked="0"/>
        <c:majorTickMark val="out"/>
        <c:minorTickMark val="none"/>
        <c:tickLblPos val="nextTo"/>
        <c:crossAx val="117871616"/>
        <c:crosses val="autoZero"/>
        <c:crossBetween val="between"/>
      </c:valAx>
    </c:plotArea>
    <c:plotVisOnly val="1"/>
    <c:dispBlanksAs val="gap"/>
    <c:showDLblsOverMax val="0"/>
  </c:chart>
  <c:spPr>
    <a:noFill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27017464741305963"/>
                  <c:y val="1.3768902950099754E-2"/>
                </c:manualLayout>
              </c:layout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9136729472389835"/>
                  <c:y val="-0.17837616624758487"/>
                </c:manualLayout>
              </c:layout>
              <c:spPr/>
              <c:txPr>
                <a:bodyPr/>
                <a:lstStyle/>
                <a:p>
                  <a:pPr>
                    <a:defRPr sz="24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/>
              <c:txPr>
                <a:bodyPr/>
                <a:lstStyle/>
                <a:p>
                  <a:pPr>
                    <a:defRPr sz="1600" b="1"/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soru8!$A$10:$A$14</c:f>
              <c:strCache>
                <c:ptCount val="5"/>
                <c:pt idx="0">
                  <c:v>Evet, kesinlikle öneririm.</c:v>
                </c:pt>
                <c:pt idx="1">
                  <c:v>Evet öneririm</c:v>
                </c:pt>
                <c:pt idx="2">
                  <c:v>Kararsızım</c:v>
                </c:pt>
                <c:pt idx="3">
                  <c:v>Hayır, önermem.</c:v>
                </c:pt>
                <c:pt idx="4">
                  <c:v>Hayır, kesinlikle önermem.</c:v>
                </c:pt>
              </c:strCache>
            </c:strRef>
          </c:cat>
          <c:val>
            <c:numRef>
              <c:f>soru8!$B$10:$B$14</c:f>
              <c:numCache>
                <c:formatCode>0.00</c:formatCode>
                <c:ptCount val="5"/>
                <c:pt idx="0">
                  <c:v>46.983758700696058</c:v>
                </c:pt>
                <c:pt idx="1">
                  <c:v>40.951276102088165</c:v>
                </c:pt>
                <c:pt idx="2">
                  <c:v>9.0487238979118327</c:v>
                </c:pt>
                <c:pt idx="3">
                  <c:v>2.6682134570765661</c:v>
                </c:pt>
                <c:pt idx="4">
                  <c:v>0.3480278422273782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dLbl>
              <c:idx val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4837736283270112"/>
                  <c:y val="-0.1667629581349627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0.1022628721525272"/>
                  <c:y val="0.1114665966550099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Soru9!$A$11:$A$16</c:f>
              <c:strCache>
                <c:ptCount val="6"/>
                <c:pt idx="0">
                  <c:v>Ders içerik ve işleyiş olarak lisansüstü düzeyde bilgi/veri sunmamaktadır</c:v>
                </c:pt>
                <c:pt idx="1">
                  <c:v>Ders, çok ileri düzeyde bilgi/veri sunmaktadır</c:v>
                </c:pt>
                <c:pt idx="2">
                  <c:v>Ders etkili ve verimli işlenmemektedir</c:v>
                </c:pt>
                <c:pt idx="3">
                  <c:v>Ders, ders planına uygun olarak işlenememektedir</c:v>
                </c:pt>
                <c:pt idx="4">
                  <c:v>Ders İngilizce olup anlamakta ve takip etmekte zorlandım</c:v>
                </c:pt>
                <c:pt idx="5">
                  <c:v>Ders yoğun iş yükü getirmektedir</c:v>
                </c:pt>
              </c:strCache>
            </c:strRef>
          </c:cat>
          <c:val>
            <c:numRef>
              <c:f>Soru9!$B$11:$B$16</c:f>
              <c:numCache>
                <c:formatCode>0.00</c:formatCode>
                <c:ptCount val="6"/>
                <c:pt idx="0">
                  <c:v>29.62962962962963</c:v>
                </c:pt>
                <c:pt idx="1">
                  <c:v>27.777777777777779</c:v>
                </c:pt>
                <c:pt idx="2">
                  <c:v>22.222222222222221</c:v>
                </c:pt>
                <c:pt idx="3">
                  <c:v>7.4074074074074074</c:v>
                </c:pt>
                <c:pt idx="4">
                  <c:v>1.8518518518518519</c:v>
                </c:pt>
                <c:pt idx="5">
                  <c:v>11.111111111111111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25092500983374222"/>
                  <c:y val="-9.5226598753984596E-3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0861490239823207"/>
                  <c:y val="-7.7724269952911221E-2"/>
                </c:manualLayout>
              </c:layout>
              <c:spPr/>
              <c:txPr>
                <a:bodyPr/>
                <a:lstStyle/>
                <a:p>
                  <a:pPr>
                    <a:defRPr sz="18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20221101559286206"/>
                  <c:y val="9.5436618153538502E-2"/>
                </c:manualLayout>
              </c:layout>
              <c:spPr/>
              <c:txPr>
                <a:bodyPr/>
                <a:lstStyle/>
                <a:p>
                  <a:pPr>
                    <a:defRPr sz="18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Soru5!$A$19:$A$21</c:f>
              <c:strCache>
                <c:ptCount val="3"/>
                <c:pt idx="0">
                  <c:v>Evet var, ancak hiç katılmadım </c:v>
                </c:pt>
                <c:pt idx="1">
                  <c:v>Evet var ve  katıldım</c:v>
                </c:pt>
                <c:pt idx="2">
                  <c:v>Hayır bilgim yok</c:v>
                </c:pt>
              </c:strCache>
            </c:strRef>
          </c:cat>
          <c:val>
            <c:numRef>
              <c:f>Soru5!$B$19:$B$21</c:f>
              <c:numCache>
                <c:formatCode>0.00</c:formatCode>
                <c:ptCount val="3"/>
                <c:pt idx="0">
                  <c:v>47.297297297297298</c:v>
                </c:pt>
                <c:pt idx="1">
                  <c:v>11.936936936936936</c:v>
                </c:pt>
                <c:pt idx="2">
                  <c:v>40.765765765765764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dLbl>
              <c:idx val="1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20912991423637942"/>
                  <c:y val="-0.21220516314513813"/>
                </c:manualLayout>
              </c:layout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Soru5!$A$27:$A$30</c:f>
              <c:strCache>
                <c:ptCount val="4"/>
                <c:pt idx="0">
                  <c:v>Katılıma açık olduğunu bilmiyordum</c:v>
                </c:pt>
                <c:pt idx="1">
                  <c:v>İlgimi çekmedi</c:v>
                </c:pt>
                <c:pt idx="2">
                  <c:v>Zamanım olmadı</c:v>
                </c:pt>
                <c:pt idx="3">
                  <c:v>Diğer</c:v>
                </c:pt>
              </c:strCache>
            </c:strRef>
          </c:cat>
          <c:val>
            <c:numRef>
              <c:f>Soru5!$B$27:$B$30</c:f>
              <c:numCache>
                <c:formatCode>0.00</c:formatCode>
                <c:ptCount val="4"/>
                <c:pt idx="0">
                  <c:v>13.333333333333334</c:v>
                </c:pt>
                <c:pt idx="1">
                  <c:v>16.923076923076923</c:v>
                </c:pt>
                <c:pt idx="2">
                  <c:v>56.92307692307692</c:v>
                </c:pt>
                <c:pt idx="3">
                  <c:v>12.820512820512821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 sz="1050"/>
                    </a:pPr>
                    <a:r>
                      <a:rPr lang="en-US" dirty="0" err="1"/>
                      <a:t>Televizyon</a:t>
                    </a:r>
                    <a:r>
                      <a:rPr lang="en-US" dirty="0"/>
                      <a:t>
</a:t>
                    </a:r>
                    <a:r>
                      <a:rPr lang="tr-TR" dirty="0"/>
                      <a:t>%</a:t>
                    </a:r>
                    <a:r>
                      <a:rPr lang="en-US" dirty="0"/>
                      <a:t>1</a:t>
                    </a:r>
                    <a:r>
                      <a:rPr lang="tr-TR" dirty="0"/>
                      <a:t>(0,5)</a:t>
                    </a:r>
                    <a:endParaRPr lang="en-US" dirty="0"/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pPr>
                      <a:defRPr sz="1050"/>
                    </a:pPr>
                    <a:r>
                      <a:rPr lang="en-US"/>
                      <a:t>Basılı medya (gazete) ve afiş-duyuru
</a:t>
                    </a:r>
                    <a:r>
                      <a:rPr lang="tr-TR"/>
                      <a:t>%</a:t>
                    </a:r>
                    <a:r>
                      <a:rPr lang="en-US"/>
                      <a:t>4</a:t>
                    </a:r>
                    <a:r>
                      <a:rPr lang="tr-TR"/>
                      <a:t>(2)</a:t>
                    </a:r>
                    <a:endParaRPr lang="en-US"/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pPr>
                      <a:defRPr sz="1600" b="1">
                        <a:solidFill>
                          <a:schemeClr val="bg1"/>
                        </a:solidFill>
                      </a:defRPr>
                    </a:pPr>
                    <a:r>
                      <a:rPr lang="en-US" sz="1600"/>
                      <a:t>Bilimsel yayınlar
</a:t>
                    </a:r>
                    <a:r>
                      <a:rPr lang="tr-TR" sz="1600"/>
                      <a:t>%</a:t>
                    </a:r>
                    <a:r>
                      <a:rPr lang="en-US" sz="1600"/>
                      <a:t>9</a:t>
                    </a:r>
                    <a:r>
                      <a:rPr lang="tr-TR" sz="1600"/>
                      <a:t> (14)</a:t>
                    </a:r>
                    <a:endParaRPr lang="en-US" sz="1600"/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0.19920993828474151"/>
                  <c:y val="-0.17666839027061934"/>
                </c:manualLayout>
              </c:layout>
              <c:tx>
                <c:rich>
                  <a:bodyPr/>
                  <a:lstStyle/>
                  <a:p>
                    <a:pPr>
                      <a:defRPr sz="2400" b="1">
                        <a:solidFill>
                          <a:schemeClr val="bg1"/>
                        </a:solidFill>
                      </a:defRPr>
                    </a:pPr>
                    <a:r>
                      <a:rPr lang="en-US" sz="2400"/>
                      <a:t>Arkadaş tavsiyesi
</a:t>
                    </a:r>
                    <a:r>
                      <a:rPr lang="tr-TR" sz="2400"/>
                      <a:t>%</a:t>
                    </a:r>
                    <a:r>
                      <a:rPr lang="en-US" sz="2400"/>
                      <a:t>42</a:t>
                    </a:r>
                    <a:r>
                      <a:rPr lang="tr-TR" sz="2400"/>
                      <a:t> (24)</a:t>
                    </a:r>
                    <a:endParaRPr lang="en-US" sz="2400"/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pPr>
                      <a:defRPr sz="2800" b="1">
                        <a:solidFill>
                          <a:schemeClr val="bg1"/>
                        </a:solidFill>
                      </a:defRPr>
                    </a:pPr>
                    <a:r>
                      <a:rPr lang="en-US" sz="2800"/>
                      <a:t>İnternet
</a:t>
                    </a:r>
                    <a:r>
                      <a:rPr lang="tr-TR" sz="2800"/>
                      <a:t>%</a:t>
                    </a:r>
                    <a:r>
                      <a:rPr lang="en-US" sz="2800"/>
                      <a:t>43</a:t>
                    </a:r>
                    <a:r>
                      <a:rPr lang="tr-TR" sz="2800"/>
                      <a:t> (44)</a:t>
                    </a:r>
                    <a:endParaRPr lang="en-US" sz="2800"/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/>
                      <a:t>Diğer
</a:t>
                    </a:r>
                    <a:r>
                      <a:rPr lang="tr-TR"/>
                      <a:t>%</a:t>
                    </a:r>
                    <a:r>
                      <a:rPr lang="en-US"/>
                      <a:t>1</a:t>
                    </a:r>
                    <a:r>
                      <a:rPr lang="tr-TR"/>
                      <a:t>(14)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'[2014_2015_bahar yeni kayit anket sonuclari.xls]6. soru'!$A$1:$F$1</c:f>
              <c:strCache>
                <c:ptCount val="6"/>
                <c:pt idx="0">
                  <c:v>Televizyon</c:v>
                </c:pt>
                <c:pt idx="1">
                  <c:v>Basılı medya (gazete) ve afiş-duyuru</c:v>
                </c:pt>
                <c:pt idx="2">
                  <c:v>Bilimsel yayınlar</c:v>
                </c:pt>
                <c:pt idx="3">
                  <c:v>Arkadaş tavsiyesi</c:v>
                </c:pt>
                <c:pt idx="4">
                  <c:v>İnternet</c:v>
                </c:pt>
                <c:pt idx="5">
                  <c:v>Diğer</c:v>
                </c:pt>
              </c:strCache>
            </c:strRef>
          </c:cat>
          <c:val>
            <c:numRef>
              <c:f>'[2014_2015_bahar yeni kayit anket sonuclari.xls]6. soru'!$A$2:$F$2</c:f>
              <c:numCache>
                <c:formatCode>0.00</c:formatCode>
                <c:ptCount val="6"/>
                <c:pt idx="0">
                  <c:v>0.57471264367816088</c:v>
                </c:pt>
                <c:pt idx="1">
                  <c:v>4.5977011494252871</c:v>
                </c:pt>
                <c:pt idx="2">
                  <c:v>9.1954022988505741</c:v>
                </c:pt>
                <c:pt idx="3">
                  <c:v>42.52873563218391</c:v>
                </c:pt>
                <c:pt idx="4">
                  <c:v>43.103448275862071</c:v>
                </c:pt>
                <c:pt idx="5">
                  <c:v>0.57471264367816088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 sz="1200" b="1">
                        <a:solidFill>
                          <a:schemeClr val="bg1"/>
                        </a:solidFill>
                      </a:defRPr>
                    </a:pPr>
                    <a:r>
                      <a:rPr lang="en-US" sz="1200"/>
                      <a:t>sosyal medya
</a:t>
                    </a:r>
                    <a:r>
                      <a:rPr lang="tr-TR" sz="1200"/>
                      <a:t>%</a:t>
                    </a:r>
                    <a:r>
                      <a:rPr lang="en-US" sz="1200"/>
                      <a:t>22</a:t>
                    </a:r>
                    <a:endParaRPr lang="en-US"/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203085853614889"/>
                  <c:y val="-0.24943216583345368"/>
                </c:manualLayout>
              </c:layout>
              <c:tx>
                <c:rich>
                  <a:bodyPr/>
                  <a:lstStyle/>
                  <a:p>
                    <a:pPr>
                      <a:defRPr sz="1100" b="1">
                        <a:solidFill>
                          <a:schemeClr val="bg1"/>
                        </a:solidFill>
                      </a:defRPr>
                    </a:pPr>
                    <a:r>
                      <a:rPr lang="en-US" sz="1100"/>
                      <a:t>arama motoru
</a:t>
                    </a:r>
                    <a:r>
                      <a:rPr lang="tr-TR" sz="1100"/>
                      <a:t>%</a:t>
                    </a:r>
                    <a:r>
                      <a:rPr lang="en-US" sz="1100"/>
                      <a:t>75</a:t>
                    </a: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pPr>
                      <a:defRPr sz="1100"/>
                    </a:pPr>
                    <a:r>
                      <a:rPr lang="en-US" sz="1100"/>
                      <a:t>duyuru e-postası
</a:t>
                    </a:r>
                    <a:r>
                      <a:rPr lang="tr-TR" sz="1100"/>
                      <a:t>%</a:t>
                    </a:r>
                    <a:r>
                      <a:rPr lang="en-US" sz="1100"/>
                      <a:t>3</a:t>
                    </a: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'[2014_2015_bahar yeni kayit anket sonuclari.xls]6. soru'!$A$9:$C$9</c:f>
              <c:strCache>
                <c:ptCount val="3"/>
                <c:pt idx="0">
                  <c:v>sosyal medya</c:v>
                </c:pt>
                <c:pt idx="1">
                  <c:v>arama motoru</c:v>
                </c:pt>
                <c:pt idx="2">
                  <c:v>duyuru e-postası</c:v>
                </c:pt>
              </c:strCache>
            </c:strRef>
          </c:cat>
          <c:val>
            <c:numRef>
              <c:f>'[2014_2015_bahar yeni kayit anket sonuclari.xls]6. soru'!$A$10:$C$10</c:f>
              <c:numCache>
                <c:formatCode>0.00</c:formatCode>
                <c:ptCount val="3"/>
                <c:pt idx="0">
                  <c:v>22.222222222222221</c:v>
                </c:pt>
                <c:pt idx="1">
                  <c:v>75</c:v>
                </c:pt>
                <c:pt idx="2">
                  <c:v>2.7777777777777777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tr-TR" sz="1800" b="1" i="0" u="none" strike="noStrike" baseline="0">
                <a:effectLst/>
              </a:rPr>
              <a:t>Öğrencilerin İkamet Ettikleri İllere Göre Dağılımı</a:t>
            </a:r>
            <a:endParaRPr lang="tr-TR"/>
          </a:p>
        </c:rich>
      </c:tx>
      <c:layout>
        <c:manualLayout>
          <c:xMode val="edge"/>
          <c:yMode val="edge"/>
          <c:x val="0.22552416961865779"/>
          <c:y val="0.93677709348358684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Pt>
            <c:idx val="10"/>
            <c:bubble3D val="0"/>
          </c:dPt>
          <c:dPt>
            <c:idx val="11"/>
            <c:bubble3D val="0"/>
          </c:dPt>
          <c:dPt>
            <c:idx val="12"/>
            <c:bubble3D val="0"/>
          </c:dPt>
          <c:dPt>
            <c:idx val="13"/>
            <c:bubble3D val="0"/>
          </c:dPt>
          <c:dPt>
            <c:idx val="14"/>
            <c:bubble3D val="0"/>
          </c:dPt>
          <c:dPt>
            <c:idx val="15"/>
            <c:bubble3D val="0"/>
          </c:dPt>
          <c:dPt>
            <c:idx val="16"/>
            <c:bubble3D val="0"/>
          </c:dPt>
          <c:dPt>
            <c:idx val="17"/>
            <c:bubble3D val="0"/>
          </c:dPt>
          <c:dPt>
            <c:idx val="18"/>
            <c:bubble3D val="0"/>
          </c:dPt>
          <c:dPt>
            <c:idx val="19"/>
            <c:bubble3D val="0"/>
          </c:dPt>
          <c:dPt>
            <c:idx val="20"/>
            <c:bubble3D val="0"/>
          </c:dPt>
          <c:dPt>
            <c:idx val="21"/>
            <c:bubble3D val="0"/>
          </c:dPt>
          <c:dLbls>
            <c:dLbl>
              <c:idx val="0"/>
              <c:layout>
                <c:manualLayout>
                  <c:x val="-0.21598436214596309"/>
                  <c:y val="0.18678657615266595"/>
                </c:manualLayout>
              </c:layout>
              <c:tx>
                <c:rich>
                  <a:bodyPr/>
                  <a:lstStyle/>
                  <a:p>
                    <a:pPr>
                      <a:defRPr sz="3200" b="1">
                        <a:solidFill>
                          <a:schemeClr val="bg1"/>
                        </a:solidFill>
                      </a:defRPr>
                    </a:pPr>
                    <a:r>
                      <a:rPr lang="en-US" sz="3200"/>
                      <a:t>Sakarya
</a:t>
                    </a:r>
                    <a:r>
                      <a:rPr lang="tr-TR" sz="3200"/>
                      <a:t>%</a:t>
                    </a:r>
                    <a:r>
                      <a:rPr lang="en-US" sz="3200"/>
                      <a:t>30</a:t>
                    </a: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6.5541877228033008E-2"/>
                  <c:y val="-0.16310260049618269"/>
                </c:manualLayout>
              </c:layout>
              <c:tx>
                <c:rich>
                  <a:bodyPr/>
                  <a:lstStyle/>
                  <a:p>
                    <a:pPr>
                      <a:defRPr sz="3200" b="1">
                        <a:solidFill>
                          <a:schemeClr val="bg1"/>
                        </a:solidFill>
                      </a:defRPr>
                    </a:pPr>
                    <a:r>
                      <a:rPr lang="en-US" sz="3200"/>
                      <a:t>İstanbul
</a:t>
                    </a:r>
                    <a:r>
                      <a:rPr lang="tr-TR" sz="3200"/>
                      <a:t>%</a:t>
                    </a:r>
                    <a:r>
                      <a:rPr lang="en-US" sz="3200"/>
                      <a:t>34</a:t>
                    </a: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pPr>
                      <a:defRPr sz="2400" b="1">
                        <a:solidFill>
                          <a:schemeClr val="bg1"/>
                        </a:solidFill>
                      </a:defRPr>
                    </a:pPr>
                    <a:r>
                      <a:rPr lang="en-US" sz="2400"/>
                      <a:t>Kocaeli
</a:t>
                    </a:r>
                    <a:r>
                      <a:rPr lang="tr-TR" sz="2400"/>
                      <a:t>%</a:t>
                    </a:r>
                    <a:r>
                      <a:rPr lang="en-US" sz="2400"/>
                      <a:t>16</a:t>
                    </a: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'[2014_2015_bahar yeni kayit anket sonuclari.xls]5. soru'!$A$1:$V$1</c:f>
              <c:strCache>
                <c:ptCount val="22"/>
                <c:pt idx="0">
                  <c:v>Sakarya</c:v>
                </c:pt>
                <c:pt idx="1">
                  <c:v>İstanbul</c:v>
                </c:pt>
                <c:pt idx="2">
                  <c:v>Kocaeli/İzmit</c:v>
                </c:pt>
                <c:pt idx="3">
                  <c:v>Bursa</c:v>
                </c:pt>
                <c:pt idx="4">
                  <c:v>Ankara</c:v>
                </c:pt>
                <c:pt idx="5">
                  <c:v>Bilecik</c:v>
                </c:pt>
                <c:pt idx="6">
                  <c:v>Çanakkale</c:v>
                </c:pt>
                <c:pt idx="7">
                  <c:v>İzmir</c:v>
                </c:pt>
                <c:pt idx="8">
                  <c:v>Osmaniye</c:v>
                </c:pt>
                <c:pt idx="9">
                  <c:v>Sivas</c:v>
                </c:pt>
                <c:pt idx="10">
                  <c:v>Balıkesir</c:v>
                </c:pt>
                <c:pt idx="11">
                  <c:v>Yalova</c:v>
                </c:pt>
                <c:pt idx="12">
                  <c:v>Bolu</c:v>
                </c:pt>
                <c:pt idx="13">
                  <c:v>Kastamonu</c:v>
                </c:pt>
                <c:pt idx="14">
                  <c:v>Kırşehir</c:v>
                </c:pt>
                <c:pt idx="15">
                  <c:v>Amasya</c:v>
                </c:pt>
                <c:pt idx="16">
                  <c:v>Aydın</c:v>
                </c:pt>
                <c:pt idx="17">
                  <c:v>Düzce</c:v>
                </c:pt>
                <c:pt idx="18">
                  <c:v>Tekirdağ</c:v>
                </c:pt>
                <c:pt idx="19">
                  <c:v>Manisa</c:v>
                </c:pt>
                <c:pt idx="20">
                  <c:v>Ağrı</c:v>
                </c:pt>
                <c:pt idx="21">
                  <c:v>Karabük</c:v>
                </c:pt>
              </c:strCache>
            </c:strRef>
          </c:cat>
          <c:val>
            <c:numRef>
              <c:f>'[2014_2015_bahar yeni kayit anket sonuclari.xls]5. soru'!$A$2:$V$2</c:f>
              <c:numCache>
                <c:formatCode>0.00</c:formatCode>
                <c:ptCount val="22"/>
                <c:pt idx="0">
                  <c:v>30.061349693251532</c:v>
                </c:pt>
                <c:pt idx="1">
                  <c:v>33.742331288343557</c:v>
                </c:pt>
                <c:pt idx="2">
                  <c:v>15.950920245398773</c:v>
                </c:pt>
                <c:pt idx="3">
                  <c:v>3.0674846625766872</c:v>
                </c:pt>
                <c:pt idx="4">
                  <c:v>2.4539877300613497</c:v>
                </c:pt>
                <c:pt idx="5">
                  <c:v>1.8404907975460123</c:v>
                </c:pt>
                <c:pt idx="6">
                  <c:v>1.8404907975460123</c:v>
                </c:pt>
                <c:pt idx="7">
                  <c:v>0.61349693251533743</c:v>
                </c:pt>
                <c:pt idx="8">
                  <c:v>0.61349693251533743</c:v>
                </c:pt>
                <c:pt idx="9">
                  <c:v>0.61349693251533743</c:v>
                </c:pt>
                <c:pt idx="10">
                  <c:v>0.61349693251533743</c:v>
                </c:pt>
                <c:pt idx="11">
                  <c:v>0.61349693251533743</c:v>
                </c:pt>
                <c:pt idx="12">
                  <c:v>1.2269938650306749</c:v>
                </c:pt>
                <c:pt idx="13">
                  <c:v>0.61349693251533743</c:v>
                </c:pt>
                <c:pt idx="14">
                  <c:v>0.61349693251533743</c:v>
                </c:pt>
                <c:pt idx="15">
                  <c:v>0.61349693251533743</c:v>
                </c:pt>
                <c:pt idx="16">
                  <c:v>0.61349693251533743</c:v>
                </c:pt>
                <c:pt idx="17">
                  <c:v>1.2269938650306749</c:v>
                </c:pt>
                <c:pt idx="18">
                  <c:v>1.2269938650306749</c:v>
                </c:pt>
                <c:pt idx="19">
                  <c:v>0.61349693251533743</c:v>
                </c:pt>
                <c:pt idx="20">
                  <c:v>0.61349693251533743</c:v>
                </c:pt>
                <c:pt idx="21">
                  <c:v>0.61349693251533743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tr-TR"/>
              <a:t>Mezun Olduğu Üniversite (Lisans)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5435306308154367"/>
          <c:y val="0.14004930931252643"/>
          <c:w val="0.6912940053335016"/>
          <c:h val="0.78221249129573089"/>
        </c:manualLayout>
      </c:layout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Pt>
            <c:idx val="10"/>
            <c:bubble3D val="0"/>
          </c:dPt>
          <c:dPt>
            <c:idx val="11"/>
            <c:bubble3D val="0"/>
          </c:dPt>
          <c:dPt>
            <c:idx val="12"/>
            <c:bubble3D val="0"/>
          </c:dPt>
          <c:dPt>
            <c:idx val="13"/>
            <c:bubble3D val="0"/>
          </c:dPt>
          <c:dPt>
            <c:idx val="14"/>
            <c:bubble3D val="0"/>
          </c:dPt>
          <c:dPt>
            <c:idx val="15"/>
            <c:bubble3D val="0"/>
          </c:dPt>
          <c:dPt>
            <c:idx val="16"/>
            <c:bubble3D val="0"/>
          </c:dPt>
          <c:dPt>
            <c:idx val="17"/>
            <c:bubble3D val="0"/>
          </c:dPt>
          <c:dPt>
            <c:idx val="18"/>
            <c:bubble3D val="0"/>
          </c:dPt>
          <c:dLbls>
            <c:dLbl>
              <c:idx val="0"/>
              <c:layout>
                <c:manualLayout>
                  <c:x val="-0.20416386956144023"/>
                  <c:y val="0.12205848181065641"/>
                </c:manualLayout>
              </c:layout>
              <c:tx>
                <c:rich>
                  <a:bodyPr/>
                  <a:lstStyle/>
                  <a:p>
                    <a:pPr>
                      <a:defRPr sz="3200">
                        <a:solidFill>
                          <a:schemeClr val="bg1"/>
                        </a:solidFill>
                      </a:defRPr>
                    </a:pPr>
                    <a:r>
                      <a:rPr lang="en-US" sz="3200"/>
                      <a:t>S</a:t>
                    </a:r>
                    <a:r>
                      <a:rPr lang="tr-TR" sz="3200"/>
                      <a:t>AÜ</a:t>
                    </a:r>
                    <a:r>
                      <a:rPr lang="en-US" sz="3200"/>
                      <a:t>
</a:t>
                    </a:r>
                    <a:r>
                      <a:rPr lang="tr-TR" sz="3200"/>
                      <a:t>%</a:t>
                    </a:r>
                    <a:r>
                      <a:rPr lang="en-US" sz="3200"/>
                      <a:t>35</a:t>
                    </a: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sz="18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/>
              <c:txPr>
                <a:bodyPr/>
                <a:lstStyle/>
                <a:p>
                  <a:pPr>
                    <a:defRPr sz="16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spPr/>
              <c:txPr>
                <a:bodyPr/>
                <a:lstStyle/>
                <a:p>
                  <a:pPr>
                    <a:defRPr sz="12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/>
                      <a:t>Yıldız Tek</a:t>
                    </a:r>
                    <a:r>
                      <a:rPr lang="tr-TR"/>
                      <a:t>.</a:t>
                    </a:r>
                    <a:r>
                      <a:rPr lang="en-US"/>
                      <a:t>Ü.
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 sz="11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8"/>
              <c:layout>
                <c:manualLayout>
                  <c:x val="0.15112160628868232"/>
                  <c:y val="0.20124492857485282"/>
                </c:manualLayout>
              </c:layout>
              <c:tx>
                <c:rich>
                  <a:bodyPr/>
                  <a:lstStyle/>
                  <a:p>
                    <a:pPr>
                      <a:defRPr sz="1600">
                        <a:solidFill>
                          <a:schemeClr val="tx1"/>
                        </a:solidFill>
                      </a:defRPr>
                    </a:pPr>
                    <a:r>
                      <a:rPr lang="en-US" sz="1600">
                        <a:solidFill>
                          <a:schemeClr val="tx1"/>
                        </a:solidFill>
                      </a:rPr>
                      <a:t>Diğer </a:t>
                    </a:r>
                    <a:r>
                      <a:rPr lang="tr-TR" sz="1600">
                        <a:solidFill>
                          <a:schemeClr val="tx1"/>
                        </a:solidFill>
                      </a:rPr>
                      <a:t/>
                    </a:r>
                    <a:br>
                      <a:rPr lang="tr-TR" sz="1600">
                        <a:solidFill>
                          <a:schemeClr val="tx1"/>
                        </a:solidFill>
                      </a:rPr>
                    </a:br>
                    <a:r>
                      <a:rPr lang="en-US" sz="1600">
                        <a:solidFill>
                          <a:schemeClr val="tx1"/>
                        </a:solidFill>
                      </a:rPr>
                      <a:t>(25 farklı Üni</a:t>
                    </a:r>
                    <a:r>
                      <a:rPr lang="tr-TR" sz="1600">
                        <a:solidFill>
                          <a:schemeClr val="tx1"/>
                        </a:solidFill>
                      </a:rPr>
                      <a:t>.</a:t>
                    </a:r>
                    <a:r>
                      <a:rPr lang="en-US" sz="1600">
                        <a:solidFill>
                          <a:schemeClr val="tx1"/>
                        </a:solidFill>
                      </a:rPr>
                      <a:t>) 
</a:t>
                    </a:r>
                    <a:r>
                      <a:rPr lang="tr-TR" sz="1600">
                        <a:solidFill>
                          <a:schemeClr val="tx1"/>
                        </a:solidFill>
                      </a:rPr>
                      <a:t>%</a:t>
                    </a:r>
                    <a:r>
                      <a:rPr lang="en-US" sz="1600">
                        <a:solidFill>
                          <a:schemeClr val="tx1"/>
                        </a:solidFill>
                      </a:rPr>
                      <a:t>16</a:t>
                    </a: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'[2014_2015_bahar yeni kayit anket sonuclari.xls]4. soru'!$A$1:$A$19</c:f>
              <c:strCache>
                <c:ptCount val="19"/>
                <c:pt idx="0">
                  <c:v>Sakarya Ü.</c:v>
                </c:pt>
                <c:pt idx="1">
                  <c:v>Anadolu Ü.</c:v>
                </c:pt>
                <c:pt idx="2">
                  <c:v>Kocaeli Ü.</c:v>
                </c:pt>
                <c:pt idx="3">
                  <c:v>İstanbul Ü.</c:v>
                </c:pt>
                <c:pt idx="4">
                  <c:v>Yıldız Teknik Ü.</c:v>
                </c:pt>
                <c:pt idx="5">
                  <c:v>Gazi Ü.</c:v>
                </c:pt>
                <c:pt idx="6">
                  <c:v>Selçuk Ü.</c:v>
                </c:pt>
                <c:pt idx="7">
                  <c:v>Hacettepe Ü.</c:v>
                </c:pt>
                <c:pt idx="8">
                  <c:v>Uludağ Ü.</c:v>
                </c:pt>
                <c:pt idx="9">
                  <c:v>Bülent Ecevit Ü.</c:v>
                </c:pt>
                <c:pt idx="10">
                  <c:v>Çukurova Ü.</c:v>
                </c:pt>
                <c:pt idx="11">
                  <c:v>Karadeniz Teknik Ü. </c:v>
                </c:pt>
                <c:pt idx="12">
                  <c:v>Doğu Akdeniz Ü.</c:v>
                </c:pt>
                <c:pt idx="13">
                  <c:v>Bilecik Şeyh Edebali Ü.</c:v>
                </c:pt>
                <c:pt idx="14">
                  <c:v>Karabük Ü.</c:v>
                </c:pt>
                <c:pt idx="15">
                  <c:v>Ankara Ü.</c:v>
                </c:pt>
                <c:pt idx="16">
                  <c:v>Kastamonu Ü.</c:v>
                </c:pt>
                <c:pt idx="17">
                  <c:v>Balıkesir Ü.</c:v>
                </c:pt>
                <c:pt idx="18">
                  <c:v>Diğer (25 farklı Üniversite) </c:v>
                </c:pt>
              </c:strCache>
            </c:strRef>
          </c:cat>
          <c:val>
            <c:numRef>
              <c:f>'[2014_2015_bahar yeni kayit anket sonuclari.xls]4. soru'!$B$1:$B$19</c:f>
              <c:numCache>
                <c:formatCode>0.00</c:formatCode>
                <c:ptCount val="19"/>
                <c:pt idx="0">
                  <c:v>34.810126582278478</c:v>
                </c:pt>
                <c:pt idx="1">
                  <c:v>7.5949367088607591</c:v>
                </c:pt>
                <c:pt idx="2">
                  <c:v>8.2278481012658222</c:v>
                </c:pt>
                <c:pt idx="3">
                  <c:v>4.43037974683544</c:v>
                </c:pt>
                <c:pt idx="4">
                  <c:v>3.7974683544303796</c:v>
                </c:pt>
                <c:pt idx="5">
                  <c:v>3.1645569620253164</c:v>
                </c:pt>
                <c:pt idx="6">
                  <c:v>2.5316455696202533</c:v>
                </c:pt>
                <c:pt idx="7">
                  <c:v>2.5316455696202533</c:v>
                </c:pt>
                <c:pt idx="8">
                  <c:v>2.5316455696202533</c:v>
                </c:pt>
                <c:pt idx="9">
                  <c:v>1.8987341772151898</c:v>
                </c:pt>
                <c:pt idx="10">
                  <c:v>1.8987341772151898</c:v>
                </c:pt>
                <c:pt idx="11">
                  <c:v>1.8987341772151898</c:v>
                </c:pt>
                <c:pt idx="12">
                  <c:v>1.8987341772151898</c:v>
                </c:pt>
                <c:pt idx="13">
                  <c:v>1.8987341772151898</c:v>
                </c:pt>
                <c:pt idx="14">
                  <c:v>1.2658227848101267</c:v>
                </c:pt>
                <c:pt idx="15">
                  <c:v>1.2658227848101267</c:v>
                </c:pt>
                <c:pt idx="16">
                  <c:v>1.2658227848101267</c:v>
                </c:pt>
                <c:pt idx="17">
                  <c:v>1.2658227848101267</c:v>
                </c:pt>
                <c:pt idx="18">
                  <c:v>15.822784810126583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106C9-0C0D-46AD-BFBC-C3C9C9141660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4.3.2015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42900-792E-47B0-B86B-76E045D308C5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203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45A72-332A-48F7-AAE1-3BAD0141D8E5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4.3.2015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AED58-FB64-46F1-B8AB-D548745EA01D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164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F04D1-6B99-47AC-9991-AA11420B936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4.3.2015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11A90-FFA8-449C-96BA-2841C67FE99A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669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5D17F-9922-426E-98C8-379ECE320CB5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4.3.2015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AB0D5-545E-46D0-AC89-BAF43A958656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378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87E46-EC83-4F77-973D-A4A88371D706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4.3.2015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9467B-21E6-4CD7-87CD-FF6DACA0815A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4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B7A5C-2140-4E27-8D42-A09ECF4B7A6A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4.3.2015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0FA9D-00EB-494E-B625-B2C895D25BB3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472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9A35D-BEC5-443F-A7EC-89DDB75D617A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4.3.2015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77D42-C04B-4EE4-A00D-4FAB347DF6FB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779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CC690-999E-4BF9-80D7-505813D4D83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4.3.2015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5A8D9-185E-4195-9746-25D56D13101A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513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F4202-D811-4B3F-A2E2-1393CCCEB52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4.3.2015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A4602-B4BF-4D99-B8CB-6ED9454D15FE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74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05A16-881B-444C-A9A1-E02C94E1CB7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4.3.2015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153B1-E5B9-481B-866C-C965FC3D2DEC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84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Resim eklemek için simgeyi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D286D-CBE8-4521-8C88-62623AD435D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4.3.2015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D2B28-5E09-4DA1-B7AB-26473AD5CAF9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695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B11AE46-700C-43BA-A1ED-21DD44CAA6E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4.3.2015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05D7B04-0894-4E37-B918-E3201AEF852E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015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7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 7"/>
          <p:cNvGrpSpPr>
            <a:grpSpLocks/>
          </p:cNvGrpSpPr>
          <p:nvPr/>
        </p:nvGrpSpPr>
        <p:grpSpPr bwMode="auto">
          <a:xfrm>
            <a:off x="-25400" y="1384300"/>
            <a:ext cx="9193213" cy="2057400"/>
            <a:chOff x="-307979" y="4057956"/>
            <a:chExt cx="9192775" cy="2056848"/>
          </a:xfrm>
        </p:grpSpPr>
        <p:pic>
          <p:nvPicPr>
            <p:cNvPr id="2053" name="Resim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6279" y="4077072"/>
              <a:ext cx="3064259" cy="2037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4" name="Resim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07979" y="4077072"/>
              <a:ext cx="3064258" cy="2037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5" name="Resim 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20538" y="4057956"/>
              <a:ext cx="3064258" cy="2037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51" name="Picture 3" descr="saulogo_yatay1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12168" cy="380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Başlık 1"/>
          <p:cNvSpPr>
            <a:spLocks noGrp="1"/>
          </p:cNvSpPr>
          <p:nvPr>
            <p:ph type="ctrTitle"/>
          </p:nvPr>
        </p:nvSpPr>
        <p:spPr>
          <a:xfrm>
            <a:off x="456406" y="3975199"/>
            <a:ext cx="8229600" cy="1470025"/>
          </a:xfrm>
        </p:spPr>
        <p:txBody>
          <a:bodyPr>
            <a:normAutofit fontScale="90000"/>
          </a:bodyPr>
          <a:lstStyle/>
          <a:p>
            <a:r>
              <a:rPr lang="tr-TR" sz="4800" b="1" dirty="0" smtClean="0">
                <a:solidFill>
                  <a:schemeClr val="bg1"/>
                </a:solidFill>
              </a:rPr>
              <a:t>Fen </a:t>
            </a:r>
            <a:r>
              <a:rPr lang="tr-TR" sz="4800" b="1" dirty="0">
                <a:solidFill>
                  <a:schemeClr val="bg1"/>
                </a:solidFill>
              </a:rPr>
              <a:t>Bilimleri Enstitüsü </a:t>
            </a:r>
            <a:r>
              <a:rPr lang="tr-TR" sz="4800" b="1" dirty="0" smtClean="0">
                <a:solidFill>
                  <a:schemeClr val="bg1"/>
                </a:solidFill>
              </a:rPr>
              <a:t/>
            </a:r>
            <a:br>
              <a:rPr lang="tr-TR" sz="4800" b="1" dirty="0" smtClean="0">
                <a:solidFill>
                  <a:schemeClr val="bg1"/>
                </a:solidFill>
              </a:rPr>
            </a:br>
            <a:r>
              <a:rPr lang="tr-TR" sz="4800" b="1" dirty="0" smtClean="0">
                <a:solidFill>
                  <a:schemeClr val="bg1"/>
                </a:solidFill>
              </a:rPr>
              <a:t>Akademik Kurul Toplantısı</a:t>
            </a:r>
            <a:endParaRPr lang="tr-TR" sz="4800" b="1" dirty="0">
              <a:solidFill>
                <a:schemeClr val="bg1"/>
              </a:solidFill>
            </a:endParaRPr>
          </a:p>
        </p:txBody>
      </p:sp>
      <p:sp>
        <p:nvSpPr>
          <p:cNvPr id="8" name="TextBox 6"/>
          <p:cNvSpPr txBox="1">
            <a:spLocks/>
          </p:cNvSpPr>
          <p:nvPr/>
        </p:nvSpPr>
        <p:spPr bwMode="auto">
          <a:xfrm>
            <a:off x="0" y="6505599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tr-TR" sz="1800" dirty="0" smtClean="0">
                <a:solidFill>
                  <a:schemeClr val="bg1"/>
                </a:solidFill>
              </a:rPr>
              <a:t>04.03.2015</a:t>
            </a:r>
            <a:endParaRPr lang="en-GB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89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/>
              <a:t>Derse devam durumu</a:t>
            </a:r>
            <a:endParaRPr lang="tr-TR" sz="2400" b="1" dirty="0"/>
          </a:p>
        </p:txBody>
      </p:sp>
      <p:graphicFrame>
        <p:nvGraphicFramePr>
          <p:cNvPr id="5" name="Grafik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2848228"/>
              </p:ext>
            </p:extLst>
          </p:nvPr>
        </p:nvGraphicFramePr>
        <p:xfrm>
          <a:off x="1331640" y="1196752"/>
          <a:ext cx="6768752" cy="55298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488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/>
              <a:t>Bu dersi daha önce almamış bir öğrenciye önerir misiniz? </a:t>
            </a:r>
            <a:endParaRPr lang="tr-TR" sz="2400" b="1" dirty="0"/>
          </a:p>
        </p:txBody>
      </p:sp>
      <p:graphicFrame>
        <p:nvGraphicFramePr>
          <p:cNvPr id="3" name="Grafik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922676"/>
              </p:ext>
            </p:extLst>
          </p:nvPr>
        </p:nvGraphicFramePr>
        <p:xfrm>
          <a:off x="1403648" y="1556792"/>
          <a:ext cx="6652260" cy="50825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558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/>
              <a:t>Önermeme nedeni</a:t>
            </a:r>
            <a:endParaRPr lang="tr-TR" sz="2400" b="1" dirty="0"/>
          </a:p>
        </p:txBody>
      </p:sp>
      <p:graphicFrame>
        <p:nvGraphicFramePr>
          <p:cNvPr id="3" name="Grafik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210145"/>
              </p:ext>
            </p:extLst>
          </p:nvPr>
        </p:nvGraphicFramePr>
        <p:xfrm>
          <a:off x="1331640" y="1412776"/>
          <a:ext cx="7056784" cy="5241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5815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/>
              <a:t>Açık canlı ders uygulaması hakkında bilginiz var mı?</a:t>
            </a:r>
            <a:endParaRPr lang="tr-TR" sz="2400" b="1" dirty="0"/>
          </a:p>
        </p:txBody>
      </p:sp>
      <p:graphicFrame>
        <p:nvGraphicFramePr>
          <p:cNvPr id="3" name="Grafik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5572613"/>
              </p:ext>
            </p:extLst>
          </p:nvPr>
        </p:nvGraphicFramePr>
        <p:xfrm>
          <a:off x="107504" y="1124744"/>
          <a:ext cx="5328592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afik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2458282"/>
              </p:ext>
            </p:extLst>
          </p:nvPr>
        </p:nvGraphicFramePr>
        <p:xfrm>
          <a:off x="4734548" y="2996952"/>
          <a:ext cx="4192920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ağ Ok 4"/>
          <p:cNvSpPr/>
          <p:nvPr/>
        </p:nvSpPr>
        <p:spPr>
          <a:xfrm rot="1277600">
            <a:off x="4703803" y="3385322"/>
            <a:ext cx="101688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263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358008"/>
            <a:ext cx="8229600" cy="1143000"/>
          </a:xfrm>
        </p:spPr>
        <p:txBody>
          <a:bodyPr/>
          <a:lstStyle/>
          <a:p>
            <a:r>
              <a:rPr lang="tr-TR" dirty="0" smtClean="0"/>
              <a:t>Enstitümüz Tercih Edilme </a:t>
            </a:r>
            <a:r>
              <a:rPr lang="tr-TR" dirty="0" smtClean="0"/>
              <a:t>Nedenleri</a:t>
            </a:r>
            <a:br>
              <a:rPr lang="tr-TR" dirty="0" smtClean="0"/>
            </a:br>
            <a:r>
              <a:rPr lang="tr-TR" dirty="0" smtClean="0"/>
              <a:t>Yeni Kayıt Anket Sonuçları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1583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 3"/>
          <p:cNvGrpSpPr/>
          <p:nvPr/>
        </p:nvGrpSpPr>
        <p:grpSpPr>
          <a:xfrm>
            <a:off x="206494" y="260648"/>
            <a:ext cx="8541970" cy="6597352"/>
            <a:chOff x="206494" y="260648"/>
            <a:chExt cx="8541970" cy="6597352"/>
          </a:xfrm>
        </p:grpSpPr>
        <p:pic>
          <p:nvPicPr>
            <p:cNvPr id="5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95736" y="260648"/>
              <a:ext cx="5835551" cy="6482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Metin kutusu 5"/>
            <p:cNvSpPr txBox="1"/>
            <p:nvPr/>
          </p:nvSpPr>
          <p:spPr>
            <a:xfrm>
              <a:off x="395536" y="1108451"/>
              <a:ext cx="2520280" cy="954107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r-TR" sz="1400" dirty="0" smtClean="0">
                  <a:latin typeface="Arial" pitchFamily="34" charset="0"/>
                  <a:cs typeface="Arial" pitchFamily="34" charset="0"/>
                </a:rPr>
                <a:t>Diğer şıkkını işaretleyenlerin  %39'u </a:t>
              </a:r>
              <a:r>
                <a:rPr lang="tr-TR" sz="14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"mezun olduğum üniversite" </a:t>
              </a:r>
              <a:r>
                <a:rPr lang="tr-TR" sz="1400" dirty="0" smtClean="0">
                  <a:latin typeface="Arial" pitchFamily="34" charset="0"/>
                  <a:cs typeface="Arial" pitchFamily="34" charset="0"/>
                </a:rPr>
                <a:t>cevabını vermiştir.</a:t>
              </a:r>
              <a:endParaRPr lang="tr-TR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Sağa Bükülü Ok 6"/>
            <p:cNvSpPr/>
            <p:nvPr/>
          </p:nvSpPr>
          <p:spPr>
            <a:xfrm rot="5400000">
              <a:off x="3437874" y="-15816"/>
              <a:ext cx="324036" cy="1944216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dirty="0">
                <a:solidFill>
                  <a:schemeClr val="tx1"/>
                </a:solidFill>
              </a:endParaRPr>
            </a:p>
          </p:txBody>
        </p:sp>
        <p:sp>
          <p:nvSpPr>
            <p:cNvPr id="8" name="Metin kutusu 7"/>
            <p:cNvSpPr txBox="1"/>
            <p:nvPr/>
          </p:nvSpPr>
          <p:spPr>
            <a:xfrm>
              <a:off x="1698576" y="4420977"/>
              <a:ext cx="785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b="1" dirty="0" smtClean="0"/>
                <a:t>(% 29)</a:t>
              </a:r>
              <a:endParaRPr lang="tr-TR" sz="1400" b="1" dirty="0"/>
            </a:p>
          </p:txBody>
        </p:sp>
        <p:sp>
          <p:nvSpPr>
            <p:cNvPr id="9" name="Metin kutusu 8"/>
            <p:cNvSpPr txBox="1"/>
            <p:nvPr/>
          </p:nvSpPr>
          <p:spPr>
            <a:xfrm>
              <a:off x="6732240" y="6021288"/>
              <a:ext cx="12241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b="1" dirty="0"/>
                <a:t>(</a:t>
              </a:r>
              <a:r>
                <a:rPr lang="tr-TR" sz="1400" b="1" dirty="0" smtClean="0"/>
                <a:t>% 24)</a:t>
              </a:r>
              <a:endParaRPr lang="tr-TR" sz="1400" b="1" dirty="0"/>
            </a:p>
          </p:txBody>
        </p:sp>
        <p:sp>
          <p:nvSpPr>
            <p:cNvPr id="10" name="Metin kutusu 9"/>
            <p:cNvSpPr txBox="1"/>
            <p:nvPr/>
          </p:nvSpPr>
          <p:spPr>
            <a:xfrm>
              <a:off x="7668344" y="3044659"/>
              <a:ext cx="10801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b="1" dirty="0" smtClean="0"/>
                <a:t>(% 16)</a:t>
              </a:r>
              <a:endParaRPr lang="tr-TR" sz="1400" b="1" dirty="0"/>
            </a:p>
          </p:txBody>
        </p:sp>
        <p:sp>
          <p:nvSpPr>
            <p:cNvPr id="11" name="Metin kutusu 10"/>
            <p:cNvSpPr txBox="1"/>
            <p:nvPr/>
          </p:nvSpPr>
          <p:spPr>
            <a:xfrm>
              <a:off x="5436096" y="913989"/>
              <a:ext cx="10801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b="1" dirty="0" smtClean="0"/>
                <a:t>(% 10)</a:t>
              </a:r>
              <a:endParaRPr lang="tr-TR" sz="1400" b="1" dirty="0"/>
            </a:p>
          </p:txBody>
        </p:sp>
        <p:sp>
          <p:nvSpPr>
            <p:cNvPr id="12" name="Metin kutusu 11"/>
            <p:cNvSpPr txBox="1"/>
            <p:nvPr/>
          </p:nvSpPr>
          <p:spPr>
            <a:xfrm>
              <a:off x="2166628" y="2190239"/>
              <a:ext cx="6771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b="1" dirty="0" smtClean="0"/>
                <a:t>(% 8)</a:t>
              </a:r>
              <a:endParaRPr lang="tr-TR" sz="1400" b="1" dirty="0"/>
            </a:p>
          </p:txBody>
        </p:sp>
        <p:sp>
          <p:nvSpPr>
            <p:cNvPr id="13" name="Metin kutusu 12"/>
            <p:cNvSpPr txBox="1"/>
            <p:nvPr/>
          </p:nvSpPr>
          <p:spPr>
            <a:xfrm>
              <a:off x="3491880" y="980728"/>
              <a:ext cx="9361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400" b="1" dirty="0" smtClean="0"/>
                <a:t>(% 13)</a:t>
              </a:r>
              <a:endParaRPr lang="tr-TR" sz="1400" b="1" dirty="0"/>
            </a:p>
          </p:txBody>
        </p:sp>
        <p:sp>
          <p:nvSpPr>
            <p:cNvPr id="14" name="Metin kutusu 13"/>
            <p:cNvSpPr txBox="1"/>
            <p:nvPr/>
          </p:nvSpPr>
          <p:spPr>
            <a:xfrm>
              <a:off x="206494" y="6211669"/>
              <a:ext cx="34198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Bu şık bahar yarıyılı anketlerinde ilave edilmiştir.</a:t>
              </a:r>
              <a:endParaRPr lang="tr-TR" dirty="0"/>
            </a:p>
          </p:txBody>
        </p:sp>
        <p:sp>
          <p:nvSpPr>
            <p:cNvPr id="15" name="Yukarı Bükülü Ok 14"/>
            <p:cNvSpPr/>
            <p:nvPr/>
          </p:nvSpPr>
          <p:spPr>
            <a:xfrm>
              <a:off x="3347864" y="6534834"/>
              <a:ext cx="792088" cy="208332"/>
            </a:xfrm>
            <a:prstGeom prst="bent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dirty="0"/>
            </a:p>
          </p:txBody>
        </p:sp>
      </p:grpSp>
      <p:sp>
        <p:nvSpPr>
          <p:cNvPr id="16" name="Metin kutusu 15"/>
          <p:cNvSpPr txBox="1"/>
          <p:nvPr/>
        </p:nvSpPr>
        <p:spPr>
          <a:xfrm>
            <a:off x="6732240" y="116632"/>
            <a:ext cx="23762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/>
              <a:t>(Değerler 2014-2105 Bahar Yarıyılına ait olup Güz </a:t>
            </a:r>
            <a:r>
              <a:rPr lang="tr-TR" sz="1600" b="1" dirty="0"/>
              <a:t>Yarıyılı sonuçları </a:t>
            </a:r>
            <a:r>
              <a:rPr lang="tr-TR" sz="1600" b="1" dirty="0" smtClean="0"/>
              <a:t>parantez içerisinde sunulmuştur</a:t>
            </a:r>
            <a:r>
              <a:rPr lang="tr-TR" sz="1600" b="1" dirty="0" smtClean="0"/>
              <a:t>.)</a:t>
            </a:r>
            <a:endParaRPr lang="tr-TR" sz="1600" b="1" dirty="0"/>
          </a:p>
        </p:txBody>
      </p:sp>
    </p:spTree>
    <p:extLst>
      <p:ext uri="{BB962C8B-B14F-4D97-AF65-F5344CB8AC3E}">
        <p14:creationId xmlns:p14="http://schemas.microsoft.com/office/powerpoint/2010/main" val="10136487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ağa Bükülü Ok 12"/>
          <p:cNvSpPr/>
          <p:nvPr/>
        </p:nvSpPr>
        <p:spPr>
          <a:xfrm rot="5001441">
            <a:off x="2034967" y="1847767"/>
            <a:ext cx="1048687" cy="2159096"/>
          </a:xfrm>
          <a:prstGeom prst="curved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1"/>
              </a:solidFill>
            </a:endParaRPr>
          </a:p>
        </p:txBody>
      </p:sp>
      <p:graphicFrame>
        <p:nvGraphicFramePr>
          <p:cNvPr id="15" name="Grafik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9048439"/>
              </p:ext>
            </p:extLst>
          </p:nvPr>
        </p:nvGraphicFramePr>
        <p:xfrm>
          <a:off x="2123728" y="1196752"/>
          <a:ext cx="6634014" cy="54311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Grafik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9456922"/>
              </p:ext>
            </p:extLst>
          </p:nvPr>
        </p:nvGraphicFramePr>
        <p:xfrm>
          <a:off x="107504" y="3284984"/>
          <a:ext cx="2682240" cy="2395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Metin kutusu 1"/>
          <p:cNvSpPr txBox="1"/>
          <p:nvPr/>
        </p:nvSpPr>
        <p:spPr>
          <a:xfrm>
            <a:off x="107504" y="116632"/>
            <a:ext cx="8928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/>
              <a:t>Enstitümüzü / Lisansüstü Programımızı </a:t>
            </a:r>
            <a:r>
              <a:rPr lang="tr-TR" sz="2400" b="1" dirty="0"/>
              <a:t>İlk Nereden Duydunuz?</a:t>
            </a:r>
            <a:endParaRPr lang="tr-TR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5001802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 3"/>
          <p:cNvGrpSpPr/>
          <p:nvPr/>
        </p:nvGrpSpPr>
        <p:grpSpPr>
          <a:xfrm>
            <a:off x="1763021" y="1789624"/>
            <a:ext cx="6049339" cy="4332964"/>
            <a:chOff x="3682089" y="716662"/>
            <a:chExt cx="8954807" cy="3684154"/>
          </a:xfrm>
        </p:grpSpPr>
        <p:sp>
          <p:nvSpPr>
            <p:cNvPr id="6" name="Metin kutusu 5"/>
            <p:cNvSpPr txBox="1"/>
            <p:nvPr/>
          </p:nvSpPr>
          <p:spPr>
            <a:xfrm>
              <a:off x="11484768" y="716662"/>
              <a:ext cx="11521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200" b="1" dirty="0" smtClean="0"/>
                <a:t>(% 42)</a:t>
              </a:r>
              <a:endParaRPr lang="tr-TR" sz="1200" b="1" dirty="0"/>
            </a:p>
          </p:txBody>
        </p:sp>
        <p:sp>
          <p:nvSpPr>
            <p:cNvPr id="7" name="Metin kutusu 6"/>
            <p:cNvSpPr txBox="1"/>
            <p:nvPr/>
          </p:nvSpPr>
          <p:spPr>
            <a:xfrm>
              <a:off x="10908703" y="4123817"/>
              <a:ext cx="11521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200" b="1" dirty="0" smtClean="0"/>
                <a:t>(% 21)</a:t>
              </a:r>
              <a:endParaRPr lang="tr-TR" sz="1200" b="1" dirty="0"/>
            </a:p>
          </p:txBody>
        </p:sp>
        <p:sp>
          <p:nvSpPr>
            <p:cNvPr id="8" name="Metin kutusu 7"/>
            <p:cNvSpPr txBox="1"/>
            <p:nvPr/>
          </p:nvSpPr>
          <p:spPr>
            <a:xfrm>
              <a:off x="3682089" y="2784043"/>
              <a:ext cx="1159782" cy="2355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200" b="1" dirty="0" smtClean="0"/>
                <a:t>(% 14)</a:t>
              </a:r>
              <a:endParaRPr lang="tr-TR" sz="1200" b="1" dirty="0"/>
            </a:p>
          </p:txBody>
        </p:sp>
        <p:sp>
          <p:nvSpPr>
            <p:cNvPr id="9" name="Metin kutusu 8"/>
            <p:cNvSpPr txBox="1"/>
            <p:nvPr/>
          </p:nvSpPr>
          <p:spPr>
            <a:xfrm>
              <a:off x="4467361" y="1473865"/>
              <a:ext cx="1202852" cy="2355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200" b="1" dirty="0" smtClean="0"/>
                <a:t>(% 4)</a:t>
              </a:r>
              <a:endParaRPr lang="tr-TR" sz="1200" b="1" dirty="0"/>
            </a:p>
          </p:txBody>
        </p:sp>
        <p:sp>
          <p:nvSpPr>
            <p:cNvPr id="10" name="Metin kutusu 9"/>
            <p:cNvSpPr txBox="1"/>
            <p:nvPr/>
          </p:nvSpPr>
          <p:spPr>
            <a:xfrm>
              <a:off x="4445826" y="1157673"/>
              <a:ext cx="79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1200" b="1" dirty="0" smtClean="0"/>
                <a:t>(% 4)</a:t>
              </a:r>
              <a:endParaRPr lang="tr-TR" sz="1200" b="1" dirty="0"/>
            </a:p>
          </p:txBody>
        </p:sp>
      </p:grpSp>
      <p:graphicFrame>
        <p:nvGraphicFramePr>
          <p:cNvPr id="12" name="Grafik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7973344"/>
              </p:ext>
            </p:extLst>
          </p:nvPr>
        </p:nvGraphicFramePr>
        <p:xfrm>
          <a:off x="1331640" y="505097"/>
          <a:ext cx="7612712" cy="6352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11528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Grafik 8"/>
          <p:cNvGraphicFramePr>
            <a:graphicFrameLocks/>
          </p:cNvGraphicFramePr>
          <p:nvPr/>
        </p:nvGraphicFramePr>
        <p:xfrm>
          <a:off x="773430" y="154033"/>
          <a:ext cx="7597140" cy="65499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11528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7575554"/>
              </p:ext>
            </p:extLst>
          </p:nvPr>
        </p:nvGraphicFramePr>
        <p:xfrm>
          <a:off x="539552" y="1124744"/>
          <a:ext cx="8136904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421018"/>
              </p:ext>
            </p:extLst>
          </p:nvPr>
        </p:nvGraphicFramePr>
        <p:xfrm>
          <a:off x="1835696" y="6299408"/>
          <a:ext cx="6048672" cy="441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48672"/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u="none" strike="noStrike" noProof="1" smtClean="0">
                          <a:effectLst/>
                        </a:rPr>
                        <a:t>Toplam 103 öğrenciye ulaşılmıştır. </a:t>
                      </a:r>
                      <a:endParaRPr lang="en-GB" sz="1400" b="1" i="0" u="none" strike="noStrike" noProof="1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u="none" strike="noStrike" noProof="1" smtClean="0">
                          <a:effectLst/>
                        </a:rPr>
                        <a:t>Diğer: İş yoğunluğu, araştırma devam ediyor, makale şartı, ..</a:t>
                      </a:r>
                      <a:endParaRPr lang="en-GB" sz="1400" b="1" i="0" u="none" strike="noStrike" noProof="1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sp>
        <p:nvSpPr>
          <p:cNvPr id="6" name="Başlık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GB" sz="2800" b="1" dirty="0"/>
              <a:t>TEZ AŞAMASINDAKİ </a:t>
            </a:r>
            <a:r>
              <a:rPr lang="en-GB" sz="2800" b="1" dirty="0" smtClean="0"/>
              <a:t>ÖĞRENCİL</a:t>
            </a:r>
            <a:r>
              <a:rPr lang="tr-TR" sz="2800" b="1" dirty="0" smtClean="0"/>
              <a:t>ER</a:t>
            </a:r>
            <a:r>
              <a:rPr lang="en-GB" sz="2800" b="1" dirty="0" smtClean="0"/>
              <a:t> </a:t>
            </a:r>
            <a:r>
              <a:rPr lang="en-GB" sz="2800" b="1" dirty="0"/>
              <a:t>İÇİN </a:t>
            </a:r>
            <a:r>
              <a:rPr lang="en-GB" sz="2800" b="1" dirty="0" smtClean="0"/>
              <a:t>ANKET</a:t>
            </a:r>
            <a:r>
              <a:rPr lang="tr-TR" sz="2800" b="1" dirty="0" smtClean="0"/>
              <a:t/>
            </a:r>
            <a:br>
              <a:rPr lang="tr-TR" sz="2800" b="1" dirty="0" smtClean="0"/>
            </a:br>
            <a:r>
              <a:rPr lang="tr-TR" sz="1600" b="1" dirty="0" smtClean="0"/>
              <a:t>(Tez teslim edilmeme nedeni - % dağılım grafiği</a:t>
            </a:r>
            <a:r>
              <a:rPr lang="tr-TR" sz="1600" b="1" dirty="0"/>
              <a:t>)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221152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7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up 3"/>
          <p:cNvGrpSpPr>
            <a:grpSpLocks/>
          </p:cNvGrpSpPr>
          <p:nvPr/>
        </p:nvGrpSpPr>
        <p:grpSpPr bwMode="auto">
          <a:xfrm>
            <a:off x="0" y="4941167"/>
            <a:ext cx="9144000" cy="998708"/>
            <a:chOff x="0" y="5249113"/>
            <a:chExt cx="9144000" cy="816328"/>
          </a:xfrm>
        </p:grpSpPr>
        <p:pic>
          <p:nvPicPr>
            <p:cNvPr id="3078" name="Resim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719432"/>
              <a:ext cx="9144000" cy="3460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9" name="Alt Başlık 2"/>
            <p:cNvSpPr txBox="1">
              <a:spLocks/>
            </p:cNvSpPr>
            <p:nvPr/>
          </p:nvSpPr>
          <p:spPr bwMode="auto">
            <a:xfrm>
              <a:off x="6012160" y="5249113"/>
              <a:ext cx="3051895" cy="347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fontAlgn="base">
                <a:spcBef>
                  <a:spcPct val="20000"/>
                </a:spcBef>
                <a:spcAft>
                  <a:spcPct val="0"/>
                </a:spcAft>
                <a:buFont typeface="Arial" charset="0"/>
                <a:buNone/>
              </a:pPr>
              <a:r>
                <a:rPr lang="tr-TR" sz="2000" dirty="0" smtClean="0">
                  <a:solidFill>
                    <a:srgbClr val="FFFFFF"/>
                  </a:solidFill>
                  <a:cs typeface="Arial" charset="0"/>
                </a:rPr>
                <a:t>www.fbe.sakarya.edu.tr</a:t>
              </a:r>
              <a:endParaRPr lang="tr-TR" sz="2000" dirty="0">
                <a:solidFill>
                  <a:srgbClr val="FFFFFF"/>
                </a:solidFill>
                <a:cs typeface="Arial" charset="0"/>
              </a:endParaRPr>
            </a:p>
          </p:txBody>
        </p:sp>
      </p:grpSp>
      <p:pic>
        <p:nvPicPr>
          <p:cNvPr id="3075" name="Picture 5" descr="saulogo_yatay1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20688"/>
            <a:ext cx="2290762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lt Başlık 2"/>
          <p:cNvSpPr txBox="1">
            <a:spLocks/>
          </p:cNvSpPr>
          <p:nvPr/>
        </p:nvSpPr>
        <p:spPr>
          <a:xfrm>
            <a:off x="1900957" y="2420888"/>
            <a:ext cx="6415459" cy="238607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  <a:defRPr/>
            </a:pPr>
            <a:r>
              <a:rPr lang="tr-TR" sz="28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BİLGİ PAYLAŞIMI</a:t>
            </a:r>
          </a:p>
          <a:p>
            <a:pPr>
              <a:buFont typeface="Arial" pitchFamily="34" charset="0"/>
              <a:buNone/>
              <a:defRPr/>
            </a:pPr>
            <a:endParaRPr lang="tr-TR" sz="28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None/>
              <a:defRPr/>
            </a:pPr>
            <a:r>
              <a:rPr lang="tr-TR" sz="18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		Ali Osman Kurt</a:t>
            </a:r>
          </a:p>
          <a:p>
            <a:pPr>
              <a:buNone/>
              <a:defRPr/>
            </a:pPr>
            <a:r>
              <a:rPr lang="tr-TR" sz="18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tr-TR" sz="1800" b="1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Uğursoy</a:t>
            </a:r>
            <a:r>
              <a:rPr lang="tr-TR" sz="18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Olgun</a:t>
            </a:r>
          </a:p>
          <a:p>
            <a:pPr>
              <a:buFont typeface="Arial" pitchFamily="34" charset="0"/>
              <a:buNone/>
              <a:defRPr/>
            </a:pPr>
            <a:r>
              <a:rPr lang="tr-TR" sz="18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		Serap </a:t>
            </a:r>
            <a:r>
              <a:rPr lang="tr-TR" sz="1800" b="1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Çoşansu</a:t>
            </a:r>
            <a:r>
              <a:rPr lang="tr-TR" sz="18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Akdemir</a:t>
            </a:r>
          </a:p>
          <a:p>
            <a:pPr>
              <a:buFont typeface="Arial" pitchFamily="34" charset="0"/>
              <a:buNone/>
              <a:defRPr/>
            </a:pPr>
            <a:r>
              <a:rPr lang="tr-TR" sz="18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		</a:t>
            </a:r>
          </a:p>
        </p:txBody>
      </p:sp>
      <p:sp>
        <p:nvSpPr>
          <p:cNvPr id="9" name="TextBox 6"/>
          <p:cNvSpPr txBox="1">
            <a:spLocks/>
          </p:cNvSpPr>
          <p:nvPr/>
        </p:nvSpPr>
        <p:spPr bwMode="auto">
          <a:xfrm>
            <a:off x="0" y="6505599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tr-TR" sz="1800" dirty="0" smtClean="0">
                <a:solidFill>
                  <a:schemeClr val="bg1"/>
                </a:solidFill>
              </a:rPr>
              <a:t>04.03.2015</a:t>
            </a:r>
            <a:endParaRPr lang="en-GB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67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2780928"/>
            <a:ext cx="8229600" cy="1143000"/>
          </a:xfrm>
        </p:spPr>
        <p:txBody>
          <a:bodyPr/>
          <a:lstStyle/>
          <a:p>
            <a:r>
              <a:rPr lang="tr-TR" dirty="0" smtClean="0"/>
              <a:t>teşekkürler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668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928992" cy="1152128"/>
          </a:xfrm>
        </p:spPr>
        <p:txBody>
          <a:bodyPr/>
          <a:lstStyle/>
          <a:p>
            <a:r>
              <a:rPr lang="tr-TR" sz="5400" b="1" dirty="0" smtClean="0"/>
              <a:t>Hedefler</a:t>
            </a:r>
            <a:r>
              <a:rPr lang="tr-TR" sz="3400" b="1" dirty="0" smtClean="0"/>
              <a:t> </a:t>
            </a:r>
            <a:br>
              <a:rPr lang="tr-TR" sz="3400" b="1" dirty="0" smtClean="0"/>
            </a:br>
            <a:r>
              <a:rPr lang="tr-TR" sz="3600" dirty="0" smtClean="0"/>
              <a:t>Gerçekleşen</a:t>
            </a:r>
            <a:r>
              <a:rPr lang="tr-TR" sz="3600" b="1" dirty="0" smtClean="0"/>
              <a:t> </a:t>
            </a:r>
            <a:r>
              <a:rPr lang="tr-TR" sz="3600" b="1" dirty="0" smtClean="0"/>
              <a:t>– </a:t>
            </a:r>
            <a:r>
              <a:rPr lang="tr-TR" sz="3600" b="1" dirty="0" smtClean="0">
                <a:solidFill>
                  <a:srgbClr val="C00000"/>
                </a:solidFill>
              </a:rPr>
              <a:t>Devam Eden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2132856"/>
            <a:ext cx="8136904" cy="3888432"/>
          </a:xfrm>
        </p:spPr>
        <p:txBody>
          <a:bodyPr/>
          <a:lstStyle/>
          <a:p>
            <a:r>
              <a:rPr lang="tr-TR" dirty="0" smtClean="0"/>
              <a:t>Çok </a:t>
            </a:r>
            <a:r>
              <a:rPr lang="tr-TR" dirty="0" smtClean="0"/>
              <a:t>Disiplinli Programlar </a:t>
            </a:r>
          </a:p>
          <a:p>
            <a:r>
              <a:rPr lang="tr-TR" dirty="0"/>
              <a:t>Oryantasyon Eğitimleri</a:t>
            </a:r>
          </a:p>
          <a:p>
            <a:r>
              <a:rPr lang="tr-TR" dirty="0"/>
              <a:t>Danışman atama sistemi </a:t>
            </a:r>
            <a:r>
              <a:rPr lang="tr-TR" sz="2000" dirty="0"/>
              <a:t>(bir dönem askıda kalabilme)</a:t>
            </a:r>
          </a:p>
          <a:p>
            <a:r>
              <a:rPr lang="tr-TR" dirty="0" smtClean="0"/>
              <a:t>Dergi </a:t>
            </a:r>
            <a:r>
              <a:rPr lang="tr-TR" sz="2000" dirty="0">
                <a:solidFill>
                  <a:srgbClr val="C00000"/>
                </a:solidFill>
              </a:rPr>
              <a:t>(SCI, </a:t>
            </a:r>
            <a:r>
              <a:rPr lang="tr-TR" sz="2000" dirty="0"/>
              <a:t>Diğer saygın indeksler</a:t>
            </a:r>
            <a:r>
              <a:rPr lang="tr-TR" sz="2000" dirty="0">
                <a:solidFill>
                  <a:srgbClr val="C00000"/>
                </a:solidFill>
              </a:rPr>
              <a:t>)</a:t>
            </a:r>
          </a:p>
          <a:p>
            <a:r>
              <a:rPr lang="tr-TR" dirty="0"/>
              <a:t>Anket Uygulamaları </a:t>
            </a:r>
            <a:r>
              <a:rPr lang="tr-TR" sz="2000" dirty="0"/>
              <a:t>(Yeni gelen, ders memnuniyet)</a:t>
            </a:r>
          </a:p>
          <a:p>
            <a:r>
              <a:rPr lang="tr-TR" dirty="0" smtClean="0"/>
              <a:t>EYK </a:t>
            </a:r>
            <a:r>
              <a:rPr lang="tr-TR" dirty="0"/>
              <a:t>uygulama esasları </a:t>
            </a:r>
            <a:r>
              <a:rPr lang="tr-TR" sz="2000" dirty="0"/>
              <a:t>(ortak danışmanlık, jüri atama</a:t>
            </a:r>
            <a:r>
              <a:rPr lang="tr-TR" sz="2000" dirty="0"/>
              <a:t>)</a:t>
            </a:r>
          </a:p>
          <a:p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2463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556792"/>
            <a:ext cx="6779096" cy="4320480"/>
          </a:xfrm>
        </p:spPr>
        <p:txBody>
          <a:bodyPr/>
          <a:lstStyle/>
          <a:p>
            <a:r>
              <a:rPr lang="tr-TR" sz="2800" dirty="0" smtClean="0"/>
              <a:t>Enstitü </a:t>
            </a:r>
            <a:r>
              <a:rPr lang="tr-TR" sz="2800" dirty="0" smtClean="0"/>
              <a:t>Program </a:t>
            </a:r>
            <a:r>
              <a:rPr lang="tr-TR" sz="2800" dirty="0" smtClean="0"/>
              <a:t>Koordinatör</a:t>
            </a:r>
            <a:r>
              <a:rPr lang="tr-TR" sz="2800" dirty="0" smtClean="0">
                <a:solidFill>
                  <a:srgbClr val="C00000"/>
                </a:solidFill>
              </a:rPr>
              <a:t>lüğü </a:t>
            </a:r>
            <a:endParaRPr lang="tr-TR" sz="2800" dirty="0">
              <a:solidFill>
                <a:srgbClr val="C00000"/>
              </a:solidFill>
            </a:endParaRPr>
          </a:p>
          <a:p>
            <a:r>
              <a:rPr lang="tr-TR" sz="2800" dirty="0" smtClean="0"/>
              <a:t>İnternet </a:t>
            </a:r>
            <a:r>
              <a:rPr lang="tr-TR" sz="2800" dirty="0"/>
              <a:t>Sayfa</a:t>
            </a:r>
            <a:r>
              <a:rPr lang="tr-TR" sz="2800" dirty="0">
                <a:solidFill>
                  <a:srgbClr val="C00000"/>
                </a:solidFill>
              </a:rPr>
              <a:t>ları</a:t>
            </a:r>
            <a:r>
              <a:rPr lang="tr-TR" sz="2800" dirty="0"/>
              <a:t> </a:t>
            </a:r>
            <a:r>
              <a:rPr lang="tr-TR" sz="1800" dirty="0"/>
              <a:t>(Sunumlar, Tez anahtar kelime, Sektör ihtiyaçları, Programlar, …) </a:t>
            </a:r>
            <a:endParaRPr lang="tr-TR" sz="2800" dirty="0"/>
          </a:p>
          <a:p>
            <a:r>
              <a:rPr lang="tr-TR" sz="2800" dirty="0" smtClean="0"/>
              <a:t>Çarşamba Söyle</a:t>
            </a:r>
            <a:r>
              <a:rPr lang="tr-TR" sz="2800" dirty="0">
                <a:solidFill>
                  <a:srgbClr val="C00000"/>
                </a:solidFill>
              </a:rPr>
              <a:t>şileri</a:t>
            </a:r>
            <a:r>
              <a:rPr lang="tr-TR" sz="2800" dirty="0" smtClean="0"/>
              <a:t> </a:t>
            </a:r>
          </a:p>
          <a:p>
            <a:r>
              <a:rPr lang="tr-TR" sz="2800" dirty="0" smtClean="0"/>
              <a:t>Araştırma </a:t>
            </a:r>
            <a:r>
              <a:rPr lang="tr-TR" sz="2800" dirty="0" smtClean="0"/>
              <a:t>görevl</a:t>
            </a:r>
            <a:r>
              <a:rPr lang="tr-TR" sz="2800" dirty="0">
                <a:solidFill>
                  <a:srgbClr val="C00000"/>
                </a:solidFill>
              </a:rPr>
              <a:t>iliği</a:t>
            </a:r>
            <a:r>
              <a:rPr lang="tr-TR" sz="2800" dirty="0" smtClean="0"/>
              <a:t> </a:t>
            </a:r>
          </a:p>
          <a:p>
            <a:r>
              <a:rPr lang="tr-TR" sz="2800" dirty="0"/>
              <a:t>Açık Canlı Ders </a:t>
            </a:r>
            <a:r>
              <a:rPr lang="tr-TR" sz="2800" dirty="0">
                <a:solidFill>
                  <a:srgbClr val="C00000"/>
                </a:solidFill>
              </a:rPr>
              <a:t>Uygulaması </a:t>
            </a:r>
          </a:p>
          <a:p>
            <a:r>
              <a:rPr lang="tr-TR" sz="2800" dirty="0" smtClean="0"/>
              <a:t>Program </a:t>
            </a:r>
            <a:r>
              <a:rPr lang="tr-TR" sz="2800" dirty="0" smtClean="0"/>
              <a:t>tanı</a:t>
            </a:r>
            <a:r>
              <a:rPr lang="tr-TR" sz="2800" dirty="0">
                <a:solidFill>
                  <a:srgbClr val="C00000"/>
                </a:solidFill>
              </a:rPr>
              <a:t>tım</a:t>
            </a:r>
            <a:r>
              <a:rPr lang="tr-TR" sz="2800" dirty="0" smtClean="0"/>
              <a:t> </a:t>
            </a:r>
            <a:endParaRPr lang="tr-TR" sz="2800" dirty="0" smtClean="0"/>
          </a:p>
          <a:p>
            <a:r>
              <a:rPr lang="tr-TR" sz="2800" dirty="0"/>
              <a:t>Yabancı Dilde Öğretim </a:t>
            </a:r>
            <a:r>
              <a:rPr lang="tr-TR" sz="2800" dirty="0">
                <a:solidFill>
                  <a:srgbClr val="C00000"/>
                </a:solidFill>
              </a:rPr>
              <a:t>Programları</a:t>
            </a:r>
            <a:r>
              <a:rPr lang="tr-TR" sz="2800" dirty="0"/>
              <a:t> </a:t>
            </a:r>
            <a:endParaRPr lang="tr-TR" sz="2800" dirty="0" smtClean="0"/>
          </a:p>
          <a:p>
            <a:r>
              <a:rPr lang="tr-TR" sz="2800" dirty="0"/>
              <a:t>Sektör oda</a:t>
            </a:r>
            <a:r>
              <a:rPr lang="tr-TR" sz="2800" dirty="0">
                <a:solidFill>
                  <a:srgbClr val="C00000"/>
                </a:solidFill>
              </a:rPr>
              <a:t>klı</a:t>
            </a:r>
            <a:r>
              <a:rPr lang="tr-TR" sz="2800" dirty="0"/>
              <a:t> </a:t>
            </a:r>
            <a:r>
              <a:rPr lang="tr-TR" sz="2800" dirty="0">
                <a:solidFill>
                  <a:srgbClr val="C00000"/>
                </a:solidFill>
              </a:rPr>
              <a:t>tezler</a:t>
            </a:r>
            <a:r>
              <a:rPr lang="tr-TR" sz="2800" dirty="0"/>
              <a:t> </a:t>
            </a:r>
            <a:endParaRPr lang="tr-TR" sz="2800" dirty="0" smtClean="0"/>
          </a:p>
          <a:p>
            <a:r>
              <a:rPr lang="tr-TR" sz="2800" dirty="0"/>
              <a:t>Danışmanlık</a:t>
            </a:r>
            <a:r>
              <a:rPr lang="tr-TR" sz="2800" dirty="0">
                <a:solidFill>
                  <a:srgbClr val="C00000"/>
                </a:solidFill>
              </a:rPr>
              <a:t> havuzu</a:t>
            </a:r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en-GB" sz="2800" dirty="0"/>
          </a:p>
        </p:txBody>
      </p:sp>
      <p:sp>
        <p:nvSpPr>
          <p:cNvPr id="5" name="Başlık 1"/>
          <p:cNvSpPr txBox="1">
            <a:spLocks/>
          </p:cNvSpPr>
          <p:nvPr/>
        </p:nvSpPr>
        <p:spPr bwMode="auto">
          <a:xfrm>
            <a:off x="129980" y="60758"/>
            <a:ext cx="8928992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tr-TR" b="1" dirty="0" smtClean="0"/>
              <a:t>Hedefler</a:t>
            </a:r>
            <a:r>
              <a:rPr lang="tr-TR" sz="2800" b="1" dirty="0" smtClean="0"/>
              <a:t> </a:t>
            </a:r>
            <a:br>
              <a:rPr lang="tr-TR" sz="2800" b="1" dirty="0" smtClean="0"/>
            </a:br>
            <a:r>
              <a:rPr lang="tr-TR" sz="2800" dirty="0"/>
              <a:t>Gerçekleşen</a:t>
            </a:r>
            <a:r>
              <a:rPr lang="tr-TR" sz="2800" b="1" dirty="0"/>
              <a:t> – </a:t>
            </a:r>
            <a:r>
              <a:rPr lang="tr-TR" sz="2800" b="1" dirty="0">
                <a:solidFill>
                  <a:srgbClr val="C00000"/>
                </a:solidFill>
              </a:rPr>
              <a:t>Devam Eden</a:t>
            </a:r>
            <a:endParaRPr lang="en-GB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038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484784"/>
            <a:ext cx="7344816" cy="4608512"/>
          </a:xfrm>
        </p:spPr>
        <p:txBody>
          <a:bodyPr/>
          <a:lstStyle/>
          <a:p>
            <a:r>
              <a:rPr lang="tr-TR" sz="2800" dirty="0" smtClean="0"/>
              <a:t>Onur </a:t>
            </a:r>
            <a:r>
              <a:rPr lang="tr-TR" sz="2800" dirty="0">
                <a:solidFill>
                  <a:srgbClr val="C00000"/>
                </a:solidFill>
              </a:rPr>
              <a:t>– Yüksek Onur belgelendirme</a:t>
            </a:r>
          </a:p>
          <a:p>
            <a:r>
              <a:rPr lang="tr-TR" sz="2800" dirty="0" smtClean="0"/>
              <a:t>Ensti</a:t>
            </a:r>
            <a:r>
              <a:rPr lang="tr-TR" sz="2800" dirty="0" smtClean="0">
                <a:solidFill>
                  <a:srgbClr val="C00000"/>
                </a:solidFill>
              </a:rPr>
              <a:t>tü</a:t>
            </a:r>
            <a:r>
              <a:rPr lang="tr-TR" sz="2800" dirty="0" smtClean="0"/>
              <a:t> </a:t>
            </a:r>
            <a:r>
              <a:rPr lang="tr-TR" sz="2800" dirty="0">
                <a:solidFill>
                  <a:srgbClr val="C00000"/>
                </a:solidFill>
              </a:rPr>
              <a:t>Ortak Ders Havuzu</a:t>
            </a:r>
            <a:r>
              <a:rPr lang="tr-TR" sz="1800" dirty="0">
                <a:solidFill>
                  <a:srgbClr val="C00000"/>
                </a:solidFill>
              </a:rPr>
              <a:t> (Laboratuvar güvenliği ve atık yönetimi, Araştırma ve Bilimsel Yazım Etiği,..)</a:t>
            </a:r>
          </a:p>
          <a:p>
            <a:r>
              <a:rPr lang="tr-TR" sz="2800" dirty="0"/>
              <a:t>End</a:t>
            </a:r>
            <a:r>
              <a:rPr lang="tr-TR" sz="2800" dirty="0">
                <a:solidFill>
                  <a:srgbClr val="C00000"/>
                </a:solidFill>
              </a:rPr>
              <a:t>üstriyel işbirlikleri</a:t>
            </a:r>
          </a:p>
          <a:p>
            <a:r>
              <a:rPr lang="tr-TR" sz="2800" dirty="0" smtClean="0">
                <a:solidFill>
                  <a:srgbClr val="C00000"/>
                </a:solidFill>
              </a:rPr>
              <a:t>Tez </a:t>
            </a:r>
            <a:r>
              <a:rPr lang="tr-TR" sz="2800" dirty="0" smtClean="0">
                <a:solidFill>
                  <a:srgbClr val="C00000"/>
                </a:solidFill>
              </a:rPr>
              <a:t>formatı </a:t>
            </a:r>
            <a:r>
              <a:rPr lang="tr-TR" sz="1800" dirty="0" smtClean="0">
                <a:solidFill>
                  <a:srgbClr val="C00000"/>
                </a:solidFill>
              </a:rPr>
              <a:t>(Belli sayıda makalenin olması durumunda tezin rapor olarak sunum)</a:t>
            </a:r>
          </a:p>
          <a:p>
            <a:r>
              <a:rPr lang="tr-TR" sz="2800" dirty="0" smtClean="0">
                <a:solidFill>
                  <a:srgbClr val="C00000"/>
                </a:solidFill>
              </a:rPr>
              <a:t>Misafir </a:t>
            </a:r>
            <a:r>
              <a:rPr lang="tr-TR" sz="2800" dirty="0">
                <a:solidFill>
                  <a:srgbClr val="C00000"/>
                </a:solidFill>
              </a:rPr>
              <a:t>Öğretim Üyeliği</a:t>
            </a:r>
          </a:p>
          <a:p>
            <a:r>
              <a:rPr lang="tr-TR" sz="2800" dirty="0" smtClean="0">
                <a:solidFill>
                  <a:srgbClr val="C00000"/>
                </a:solidFill>
              </a:rPr>
              <a:t>Program </a:t>
            </a:r>
            <a:r>
              <a:rPr lang="tr-TR" sz="2800" dirty="0">
                <a:solidFill>
                  <a:srgbClr val="C00000"/>
                </a:solidFill>
              </a:rPr>
              <a:t>revizyonları </a:t>
            </a:r>
            <a:r>
              <a:rPr lang="tr-TR" sz="1800" dirty="0">
                <a:solidFill>
                  <a:srgbClr val="C00000"/>
                </a:solidFill>
              </a:rPr>
              <a:t>(EHEA, Bologna, TYYÇ)</a:t>
            </a:r>
          </a:p>
          <a:p>
            <a:r>
              <a:rPr lang="tr-TR" sz="2800" dirty="0">
                <a:solidFill>
                  <a:srgbClr val="C00000"/>
                </a:solidFill>
              </a:rPr>
              <a:t>Akreditasyon</a:t>
            </a:r>
            <a:r>
              <a:rPr lang="tr-TR" sz="2800" dirty="0"/>
              <a:t> </a:t>
            </a:r>
          </a:p>
          <a:p>
            <a:r>
              <a:rPr lang="tr-TR" sz="2800" dirty="0" smtClean="0">
                <a:solidFill>
                  <a:srgbClr val="C00000"/>
                </a:solidFill>
              </a:rPr>
              <a:t>Ortak </a:t>
            </a:r>
            <a:r>
              <a:rPr lang="tr-TR" sz="2800" dirty="0">
                <a:solidFill>
                  <a:srgbClr val="C00000"/>
                </a:solidFill>
              </a:rPr>
              <a:t>Dereceler </a:t>
            </a:r>
          </a:p>
          <a:p>
            <a:r>
              <a:rPr lang="tr-TR" sz="2800" dirty="0">
                <a:solidFill>
                  <a:srgbClr val="C00000"/>
                </a:solidFill>
              </a:rPr>
              <a:t>Yoğun Programlar </a:t>
            </a:r>
            <a:r>
              <a:rPr lang="tr-TR" sz="1800" dirty="0">
                <a:solidFill>
                  <a:srgbClr val="C00000"/>
                </a:solidFill>
              </a:rPr>
              <a:t>(Yaz – kış – bahar okulları) </a:t>
            </a:r>
            <a:endParaRPr lang="tr-TR" sz="2800" dirty="0">
              <a:solidFill>
                <a:srgbClr val="C00000"/>
              </a:solidFill>
            </a:endParaRPr>
          </a:p>
          <a:p>
            <a:endParaRPr lang="tr-TR" sz="2800" dirty="0" smtClean="0"/>
          </a:p>
          <a:p>
            <a:endParaRPr lang="en-GB" sz="2800" dirty="0"/>
          </a:p>
        </p:txBody>
      </p:sp>
      <p:sp>
        <p:nvSpPr>
          <p:cNvPr id="5" name="Başlık 1"/>
          <p:cNvSpPr txBox="1">
            <a:spLocks/>
          </p:cNvSpPr>
          <p:nvPr/>
        </p:nvSpPr>
        <p:spPr bwMode="auto">
          <a:xfrm>
            <a:off x="129980" y="60758"/>
            <a:ext cx="8928992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tr-TR" b="1" dirty="0" smtClean="0"/>
              <a:t>Hedefler</a:t>
            </a:r>
            <a:r>
              <a:rPr lang="tr-TR" sz="2800" b="1" dirty="0" smtClean="0"/>
              <a:t> </a:t>
            </a:r>
            <a:br>
              <a:rPr lang="tr-TR" sz="2800" b="1" dirty="0" smtClean="0"/>
            </a:br>
            <a:r>
              <a:rPr lang="tr-TR" sz="2800" dirty="0"/>
              <a:t>Gerçekleşen</a:t>
            </a:r>
            <a:r>
              <a:rPr lang="tr-TR" sz="2800" b="1" dirty="0"/>
              <a:t> – </a:t>
            </a:r>
            <a:r>
              <a:rPr lang="tr-TR" sz="2800" b="1" dirty="0">
                <a:solidFill>
                  <a:srgbClr val="C00000"/>
                </a:solidFill>
              </a:rPr>
              <a:t>Devam Eden</a:t>
            </a:r>
            <a:endParaRPr lang="en-GB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096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93041" y="145177"/>
            <a:ext cx="48338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YILLARA GÖRE ÖĞRENCİ VE MEZUN SAYILARI</a:t>
            </a:r>
            <a:endParaRPr kumimoji="0" lang="tr-T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418295"/>
              </p:ext>
            </p:extLst>
          </p:nvPr>
        </p:nvGraphicFramePr>
        <p:xfrm>
          <a:off x="467544" y="836705"/>
          <a:ext cx="8352929" cy="55446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8545"/>
                <a:gridCol w="1305704"/>
                <a:gridCol w="1144727"/>
                <a:gridCol w="1520341"/>
                <a:gridCol w="1144727"/>
                <a:gridCol w="1073181"/>
                <a:gridCol w="1305704"/>
              </a:tblGrid>
              <a:tr h="32615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dirty="0">
                          <a:effectLst/>
                        </a:rPr>
                        <a:t> </a:t>
                      </a:r>
                      <a:endParaRPr lang="en-GB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3926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YIL</a:t>
                      </a:r>
                      <a:endParaRPr lang="en-GB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YÜKSEK LİSANS</a:t>
                      </a:r>
                      <a:endParaRPr lang="en-GB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DOKTORA</a:t>
                      </a:r>
                      <a:endParaRPr lang="en-GB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LİSANSÜSTÜ TOPLAM</a:t>
                      </a:r>
                      <a:endParaRPr lang="en-GB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Y.LİSANS MEZUN </a:t>
                      </a:r>
                      <a:endParaRPr lang="en-GB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DOKTORA MEZUN </a:t>
                      </a:r>
                      <a:endParaRPr lang="en-GB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MEZUN TOPLAM</a:t>
                      </a:r>
                      <a:endParaRPr lang="en-GB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5224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dirty="0">
                          <a:effectLst/>
                        </a:rPr>
                        <a:t>2003</a:t>
                      </a:r>
                      <a:endParaRPr lang="en-GB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902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178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1080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148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26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174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24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dirty="0">
                          <a:effectLst/>
                        </a:rPr>
                        <a:t>2004</a:t>
                      </a:r>
                      <a:endParaRPr lang="en-GB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940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219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1159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191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28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219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24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>
                          <a:effectLst/>
                        </a:rPr>
                        <a:t>2005</a:t>
                      </a:r>
                      <a:endParaRPr lang="en-GB" sz="14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761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266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1027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243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20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263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24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>
                          <a:effectLst/>
                        </a:rPr>
                        <a:t>2006</a:t>
                      </a:r>
                      <a:endParaRPr lang="en-GB" sz="14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725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305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1030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252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22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274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24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>
                          <a:effectLst/>
                        </a:rPr>
                        <a:t>2007</a:t>
                      </a:r>
                      <a:endParaRPr lang="en-GB" sz="14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1322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396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1718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234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29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263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24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>
                          <a:effectLst/>
                        </a:rPr>
                        <a:t>2008</a:t>
                      </a:r>
                      <a:endParaRPr lang="en-GB" sz="14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1342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404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1746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246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34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280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24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>
                          <a:effectLst/>
                        </a:rPr>
                        <a:t>2009</a:t>
                      </a:r>
                      <a:endParaRPr lang="en-GB" sz="14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1055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408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1463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384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48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432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24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>
                          <a:effectLst/>
                        </a:rPr>
                        <a:t>2010</a:t>
                      </a:r>
                      <a:endParaRPr lang="en-GB" sz="14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995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495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1490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419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83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502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24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>
                          <a:effectLst/>
                        </a:rPr>
                        <a:t>2011</a:t>
                      </a:r>
                      <a:endParaRPr lang="en-GB" sz="14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1489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561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2050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274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35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309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24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>
                          <a:effectLst/>
                        </a:rPr>
                        <a:t>2012</a:t>
                      </a:r>
                      <a:endParaRPr lang="en-GB" sz="14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2086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601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2687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286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49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335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24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>
                          <a:effectLst/>
                        </a:rPr>
                        <a:t>2013</a:t>
                      </a:r>
                      <a:endParaRPr lang="en-GB" sz="14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2988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617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3605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349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34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383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24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>
                          <a:effectLst/>
                        </a:rPr>
                        <a:t>2014</a:t>
                      </a:r>
                      <a:endParaRPr lang="en-GB" sz="14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3559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656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4215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>
                          <a:effectLst/>
                        </a:rPr>
                        <a:t>365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41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effectLst/>
                        </a:rPr>
                        <a:t>406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24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en-GB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GB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GB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GB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3391</a:t>
                      </a:r>
                      <a:endParaRPr lang="en-GB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449</a:t>
                      </a:r>
                      <a:endParaRPr lang="en-GB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3840</a:t>
                      </a:r>
                      <a:endParaRPr lang="en-GB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3418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671070"/>
              </p:ext>
            </p:extLst>
          </p:nvPr>
        </p:nvGraphicFramePr>
        <p:xfrm>
          <a:off x="323530" y="-4"/>
          <a:ext cx="8208909" cy="68580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34731"/>
                <a:gridCol w="1077788"/>
                <a:gridCol w="1122080"/>
                <a:gridCol w="1077788"/>
                <a:gridCol w="1048261"/>
                <a:gridCol w="1048261"/>
              </a:tblGrid>
              <a:tr h="5171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u="none" strike="noStrike" dirty="0">
                          <a:effectLst/>
                        </a:rPr>
                        <a:t> EĞİTİM BİRİMİ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>
                          <a:effectLst/>
                        </a:rPr>
                        <a:t>TOPLAM ÖĞRENCİ SAYISI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>
                          <a:effectLst/>
                        </a:rPr>
                        <a:t>TOPLAM İDARİ PERSONEL SAYISI </a:t>
                      </a:r>
                      <a:endParaRPr lang="en-GB" sz="11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>
                          <a:effectLst/>
                        </a:rPr>
                        <a:t>ÖĞRENCİ SAYISI / İDARİ PERSONEL SAYISI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>
                          <a:effectLst/>
                        </a:rPr>
                        <a:t>TOPLAM ÖĞRETİM ÜYESİ SAYISI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>
                          <a:effectLst/>
                        </a:rPr>
                        <a:t>ÖĞRETİM ÜYESİ SAYISI /  İDARİ PERSONEL SAYISI 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 dirty="0">
                          <a:effectLst/>
                        </a:rPr>
                        <a:t>ADAPAZARI MESLEK YÜKSEKOKULU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4405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7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629,3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15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2,1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FEN </a:t>
                      </a:r>
                      <a:r>
                        <a:rPr lang="en-GB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BİLİMLERİ </a:t>
                      </a:r>
                      <a:r>
                        <a:rPr lang="en-GB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ENSTİTÜSÜ </a:t>
                      </a:r>
                      <a:endParaRPr lang="en-GB" sz="11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4769</a:t>
                      </a:r>
                      <a:endParaRPr lang="en-GB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en-GB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476,9</a:t>
                      </a:r>
                      <a:endParaRPr lang="en-GB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353</a:t>
                      </a:r>
                      <a:endParaRPr lang="en-GB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35,3</a:t>
                      </a:r>
                      <a:endParaRPr lang="en-GB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910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 dirty="0">
                          <a:effectLst/>
                        </a:rPr>
                        <a:t>İKTİSADİ VE İDARİ BİLİMLER FAKÜLTESİ 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6922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19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364,3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90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4,7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 dirty="0">
                          <a:effectLst/>
                        </a:rPr>
                        <a:t>İŞLETME FAKÜLTESİ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4224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12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352,0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95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7,9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 dirty="0">
                          <a:effectLst/>
                        </a:rPr>
                        <a:t>SOSYAL BİLİMLER ENSTİTÜSÜ 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5263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15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350,9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314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20,9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 dirty="0">
                          <a:effectLst/>
                        </a:rPr>
                        <a:t>FEN EDEBİYAT FAKÜLTESİ 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6843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21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325,9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254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12,1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 dirty="0">
                          <a:effectLst/>
                        </a:rPr>
                        <a:t>EĞİTİM FAKÜLTESİ 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3837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13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295,2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112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8,6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 dirty="0">
                          <a:effectLst/>
                        </a:rPr>
                        <a:t>TEKNİK EĞİTİM FAKÜLTESİ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286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1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286,0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11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11,0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 dirty="0">
                          <a:effectLst/>
                        </a:rPr>
                        <a:t>EĞİTİM BİLİMLERİ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1277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5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255,4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17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3,4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 dirty="0">
                          <a:effectLst/>
                        </a:rPr>
                        <a:t>SAPANCA MESLEK YÜKSEKOKULU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2266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9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251,8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30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3,3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 dirty="0">
                          <a:effectLst/>
                        </a:rPr>
                        <a:t>ALİFUAT CEBESOY MESLEK Y. O.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1436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6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239,3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16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2,7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 dirty="0">
                          <a:effectLst/>
                        </a:rPr>
                        <a:t>SAKARYA MESLEK YÜKSEKOKULU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5692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24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237,2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69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2,9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 dirty="0">
                          <a:effectLst/>
                        </a:rPr>
                        <a:t>HENDEK MESLEK YÜKSEKOKULU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2543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11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231,2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34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3,1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 dirty="0">
                          <a:effectLst/>
                        </a:rPr>
                        <a:t>GEYVE MESLEK YÜKSEKOKULU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1450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7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207,1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27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3,9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>
                          <a:effectLst/>
                        </a:rPr>
                        <a:t>KAYNARCA MESLEK YÜKSEKOKULU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606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3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202,0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5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1,7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 dirty="0">
                          <a:effectLst/>
                        </a:rPr>
                        <a:t>AKYAZI MESLEK YÜKSEKOKULU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1604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8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200,5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21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2,6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 dirty="0">
                          <a:effectLst/>
                        </a:rPr>
                        <a:t>İLAHİYAT FAKÜLTESİ 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3326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17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195,6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76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4,5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>
                          <a:effectLst/>
                        </a:rPr>
                        <a:t>MÜHENDİSLİK FAKÜLTESİ 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7397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39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189,7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238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6,1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>
                          <a:effectLst/>
                        </a:rPr>
                        <a:t>PAMUKOVA MESLEK YÜKSEKOKULU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1311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8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163,9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18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2,3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>
                          <a:effectLst/>
                        </a:rPr>
                        <a:t>KARASU MESLEK YÜKSEKOKULU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1604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10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160,4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21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2,1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>
                          <a:effectLst/>
                        </a:rPr>
                        <a:t>SAĞLIK YÜKSEKOKULU 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959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6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159,8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30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5,0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>
                          <a:effectLst/>
                        </a:rPr>
                        <a:t>TEKNOLOJİ FAKÜLTESİ 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2649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20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132,5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73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3,7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>
                          <a:effectLst/>
                        </a:rPr>
                        <a:t>BİLGİSAYAR BİLİŞİM FAKÜLTESİ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1440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11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130,9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35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3,2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>
                          <a:effectLst/>
                        </a:rPr>
                        <a:t>BESYO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1422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11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129,3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27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2,5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>
                          <a:effectLst/>
                        </a:rPr>
                        <a:t>SAĞLIK HİZMETLERİ MESLEK Y.O. 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1194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10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119,4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26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2,6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>
                          <a:effectLst/>
                        </a:rPr>
                        <a:t>KIRKPINAR MESLEK YÜKSEKOKULU 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571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5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114,2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11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2,2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>
                          <a:effectLst/>
                        </a:rPr>
                        <a:t>FERİZLİ MESLEK YÜKSEKOKULU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566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7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80,9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10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1,4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>
                          <a:effectLst/>
                        </a:rPr>
                        <a:t>HUKUK FAKÜLTESİ 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536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9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59,6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40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4,4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>
                          <a:effectLst/>
                        </a:rPr>
                        <a:t>GÜZEL SANATLAR FAKÜLTESİ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475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8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59,4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59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7,4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>
                          <a:effectLst/>
                        </a:rPr>
                        <a:t>ARİFİYE MESLEK YÜKSEKOKULU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278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6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46,3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8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1,3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>
                          <a:effectLst/>
                        </a:rPr>
                        <a:t>SAĞLIK BİLİMLERİ 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168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4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42,0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3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0,8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>
                          <a:effectLst/>
                        </a:rPr>
                        <a:t>DEVLET KONSERVATUARI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229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7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32,7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31</a:t>
                      </a:r>
                      <a:endParaRPr lang="en-GB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4,4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>
                          <a:effectLst/>
                        </a:rPr>
                        <a:t>İLETİŞİM FAKÜLTESİ 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168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6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28,0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21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3,5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u="none" strike="noStrike">
                          <a:effectLst/>
                        </a:rPr>
                        <a:t>TIP FAKÜLTESİ 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286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15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19,1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effectLst/>
                        </a:rPr>
                        <a:t>231</a:t>
                      </a:r>
                      <a:endParaRPr lang="en-GB" sz="1200" b="1" i="0" u="none" strike="noStrike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</a:rPr>
                        <a:t>15,4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75" marR="3075" marT="3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622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429273"/>
              </p:ext>
            </p:extLst>
          </p:nvPr>
        </p:nvGraphicFramePr>
        <p:xfrm>
          <a:off x="107504" y="116634"/>
          <a:ext cx="8928992" cy="67427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83826"/>
                <a:gridCol w="1049745"/>
                <a:gridCol w="815227"/>
                <a:gridCol w="815227"/>
                <a:gridCol w="848729"/>
                <a:gridCol w="815227"/>
                <a:gridCol w="792892"/>
                <a:gridCol w="792892"/>
                <a:gridCol w="815227"/>
              </a:tblGrid>
              <a:tr h="5282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50" b="1" u="none" strike="noStrike" dirty="0">
                          <a:effectLst/>
                        </a:rPr>
                        <a:t>FEN BİLİMLERİ ENSTİTÜSÜ 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 dirty="0">
                          <a:effectLst/>
                        </a:rPr>
                        <a:t>ÖĞRENCİ SAYISI (</a:t>
                      </a:r>
                      <a:r>
                        <a:rPr lang="en-GB" sz="1000" b="1" u="none" strike="noStrike" dirty="0" err="1">
                          <a:effectLst/>
                        </a:rPr>
                        <a:t>Tezli</a:t>
                      </a:r>
                      <a:r>
                        <a:rPr lang="en-GB" sz="1000" b="1" u="none" strike="noStrike" dirty="0">
                          <a:effectLst/>
                        </a:rPr>
                        <a:t> YL)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ÖĞRENCİ SAYISI (DR)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TOPLAM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ÖĞRENCİ SAYISI (</a:t>
                      </a:r>
                      <a:r>
                        <a:rPr lang="en-GB" sz="1000" b="1" u="none" strike="noStrike" dirty="0" err="1">
                          <a:effectLst/>
                        </a:rPr>
                        <a:t>Tezsiz</a:t>
                      </a:r>
                      <a:r>
                        <a:rPr lang="en-GB" sz="1000" b="1" u="none" strike="noStrike" dirty="0">
                          <a:effectLst/>
                        </a:rPr>
                        <a:t> YL)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ÖĞRETİM ÜYE SAYISI (PROF.)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ÖĞRETİM ÜYE SAYISI (DOÇ.)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ÖĞRETİM ÜYE SAYISI (Y.DOÇ.)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TOPLAM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230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 dirty="0">
                          <a:effectLst/>
                        </a:rPr>
                        <a:t>BİLGİSAYAR VE BİLİŞİM MÜHENDİSLİĞİ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174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97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271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2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8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17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27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 dirty="0">
                          <a:effectLst/>
                        </a:rPr>
                        <a:t>ÇEVRE MÜHENDİSLİĞİ 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130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18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148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3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2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13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18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42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 dirty="0">
                          <a:effectLst/>
                        </a:rPr>
                        <a:t>ELEKTRİK-ELEKTRONİK MÜHENDİSLİĞİ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256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118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374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9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6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20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35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 dirty="0">
                          <a:effectLst/>
                        </a:rPr>
                        <a:t>ENDÜSTRİ MÜHENDİSLİĞİ 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119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69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188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6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4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17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27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 dirty="0">
                          <a:effectLst/>
                        </a:rPr>
                        <a:t>İNŞAAT MÜHENDİSLİĞİ 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379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56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435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6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5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20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31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 dirty="0">
                          <a:effectLst/>
                        </a:rPr>
                        <a:t>JEOFİZİK MÜHENDİSLİĞİ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85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8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93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3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7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 dirty="0">
                          <a:effectLst/>
                        </a:rPr>
                        <a:t>GIDA MÜHENDİSLİĞİ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53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5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58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4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6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 dirty="0">
                          <a:effectLst/>
                        </a:rPr>
                        <a:t>MAKİNA MÜHENDİSLİĞİ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417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74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491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8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14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33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55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500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 dirty="0">
                          <a:effectLst/>
                        </a:rPr>
                        <a:t>METALURJİ VE MALZEME MÜHENDİSLİĞİ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248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53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301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19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13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14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46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 dirty="0">
                          <a:effectLst/>
                        </a:rPr>
                        <a:t>MATEMATİK 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118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33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151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5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7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16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28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49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>
                          <a:effectLst/>
                        </a:rPr>
                        <a:t>FİZİK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101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20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121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3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5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12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20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>
                          <a:effectLst/>
                        </a:rPr>
                        <a:t>KİMYA 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185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57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242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9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9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14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32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>
                          <a:effectLst/>
                        </a:rPr>
                        <a:t>BİYOLOJİ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95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16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111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4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9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14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>
                          <a:effectLst/>
                        </a:rPr>
                        <a:t>MAKİNA EĞİTİMİ 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25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7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32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>
                          <a:effectLst/>
                        </a:rPr>
                        <a:t>METAL EĞİTİMİ 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28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38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>
                          <a:effectLst/>
                        </a:rPr>
                        <a:t>ELEKTRONİK VE BİLGİSAYAR EĞİTİMİ 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30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18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48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>
                          <a:effectLst/>
                        </a:rPr>
                        <a:t>YAPI EĞİTİMİ 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12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12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2455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659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3114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74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81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198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353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>
                          <a:effectLst/>
                        </a:rPr>
                        <a:t>İMALAT MÜHENDİSLİĞİ 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115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4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119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0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8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11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17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36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>
                          <a:effectLst/>
                        </a:rPr>
                        <a:t>MEKATRONİK MÜHENDİSLİĞİ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65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19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84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0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2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8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7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17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>
                          <a:effectLst/>
                        </a:rPr>
                        <a:t>OTOMOTİV MÜHENDİSLİĞİ 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59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7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66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3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13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12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28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923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>
                          <a:effectLst/>
                        </a:rPr>
                        <a:t>HESAPLAMALI MEKANİK VE İMALAT 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7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8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2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8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4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14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>
                          <a:effectLst/>
                        </a:rPr>
                        <a:t>NANOBİLİM VE NANOMÜHENDİSLİK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14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8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22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3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6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6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15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260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39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299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18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46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46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110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r" fontAlgn="ctr"/>
                      <a:r>
                        <a:rPr lang="en-GB" sz="1000" b="1" u="none" strike="noStrike" dirty="0">
                          <a:effectLst/>
                        </a:rPr>
                        <a:t> 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II.ÖĞR.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 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UE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>
                          <a:effectLst/>
                        </a:rPr>
                        <a:t>KALİTE YÖNETİMİ 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0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69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182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7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3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9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19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>
                          <a:effectLst/>
                        </a:rPr>
                        <a:t>BİLİŞİM SİSTEMLERİ 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0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55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283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2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2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9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13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>
                          <a:effectLst/>
                        </a:rPr>
                        <a:t>BİLİŞİM TEKNOLOJİLERİ 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0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330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2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4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7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13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>
                          <a:effectLst/>
                        </a:rPr>
                        <a:t>MÜHENDİSLİK YÖNETİM 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0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35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392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3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5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18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26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>
                          <a:effectLst/>
                        </a:rPr>
                        <a:t>OTOMOTİV MÜHENDİSLİĞİ 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0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11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>
                          <a:effectLst/>
                        </a:rPr>
                        <a:t>0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</a:rPr>
                        <a:t>0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116">
                <a:tc>
                  <a:txBody>
                    <a:bodyPr/>
                    <a:lstStyle/>
                    <a:p>
                      <a:pPr algn="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170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1187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14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14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43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71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294" marR="5294" marT="529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9667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2420888"/>
            <a:ext cx="8229600" cy="1143000"/>
          </a:xfrm>
        </p:spPr>
        <p:txBody>
          <a:bodyPr/>
          <a:lstStyle/>
          <a:p>
            <a:r>
              <a:rPr lang="tr-TR" dirty="0" smtClean="0"/>
              <a:t>Ders </a:t>
            </a:r>
            <a:r>
              <a:rPr lang="tr-TR" dirty="0" smtClean="0"/>
              <a:t>Değerlendirme </a:t>
            </a:r>
            <a:br>
              <a:rPr lang="tr-TR" dirty="0" smtClean="0"/>
            </a:br>
            <a:r>
              <a:rPr lang="tr-TR" dirty="0" smtClean="0"/>
              <a:t>Anket Sonuçları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3114083"/>
      </p:ext>
    </p:extLst>
  </p:cSld>
  <p:clrMapOvr>
    <a:masterClrMapping/>
  </p:clrMapOvr>
</p:sld>
</file>

<file path=ppt/theme/theme1.xml><?xml version="1.0" encoding="utf-8"?>
<a:theme xmlns:a="http://schemas.openxmlformats.org/drawingml/2006/main" name="sunum_02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366</TotalTime>
  <Words>1151</Words>
  <Application>Microsoft Office PowerPoint</Application>
  <PresentationFormat>Ekran Gösterisi (4:3)</PresentationFormat>
  <Paragraphs>697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sunum_02</vt:lpstr>
      <vt:lpstr>Fen Bilimleri Enstitüsü  Akademik Kurul Toplantısı</vt:lpstr>
      <vt:lpstr>PowerPoint Sunusu</vt:lpstr>
      <vt:lpstr>Hedefler  Gerçekleşen – Devam Eden</vt:lpstr>
      <vt:lpstr>PowerPoint Sunusu</vt:lpstr>
      <vt:lpstr>PowerPoint Sunusu</vt:lpstr>
      <vt:lpstr>PowerPoint Sunusu</vt:lpstr>
      <vt:lpstr>PowerPoint Sunusu</vt:lpstr>
      <vt:lpstr>PowerPoint Sunusu</vt:lpstr>
      <vt:lpstr>Ders Değerlendirme  Anket Sonuçları</vt:lpstr>
      <vt:lpstr>Derse devam durumu</vt:lpstr>
      <vt:lpstr>Bu dersi daha önce almamış bir öğrenciye önerir misiniz? </vt:lpstr>
      <vt:lpstr>Önermeme nedeni</vt:lpstr>
      <vt:lpstr>Açık canlı ders uygulaması hakkında bilginiz var mı?</vt:lpstr>
      <vt:lpstr>Enstitümüz Tercih Edilme Nedenleri Yeni Kayıt Anket Sonuçları</vt:lpstr>
      <vt:lpstr>PowerPoint Sunusu</vt:lpstr>
      <vt:lpstr>PowerPoint Sunusu</vt:lpstr>
      <vt:lpstr>PowerPoint Sunusu</vt:lpstr>
      <vt:lpstr>PowerPoint Sunusu</vt:lpstr>
      <vt:lpstr>TEZ AŞAMASINDAKİ ÖĞRENCİLER İÇİN ANKET (Tez teslim edilmeme nedeni - % dağılım grafiği)</vt:lpstr>
      <vt:lpstr>teşekkürler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 Memnuniyet Anketleri</dc:title>
  <dc:creator>SCosansu</dc:creator>
  <cp:lastModifiedBy>SAU</cp:lastModifiedBy>
  <cp:revision>36</cp:revision>
  <dcterms:created xsi:type="dcterms:W3CDTF">2014-10-17T20:21:32Z</dcterms:created>
  <dcterms:modified xsi:type="dcterms:W3CDTF">2015-03-04T11:27:18Z</dcterms:modified>
</cp:coreProperties>
</file>